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 id="2147483936" r:id="rId2"/>
    <p:sldMasterId id="2147483949" r:id="rId3"/>
    <p:sldMasterId id="2147483966" r:id="rId4"/>
    <p:sldMasterId id="2147483979" r:id="rId5"/>
  </p:sldMasterIdLst>
  <p:notesMasterIdLst>
    <p:notesMasterId r:id="rId64"/>
  </p:notesMasterIdLst>
  <p:sldIdLst>
    <p:sldId id="339" r:id="rId6"/>
    <p:sldId id="340" r:id="rId7"/>
    <p:sldId id="341" r:id="rId8"/>
    <p:sldId id="342" r:id="rId9"/>
    <p:sldId id="343" r:id="rId10"/>
    <p:sldId id="344" r:id="rId11"/>
    <p:sldId id="802" r:id="rId12"/>
    <p:sldId id="805" r:id="rId13"/>
    <p:sldId id="345" r:id="rId14"/>
    <p:sldId id="347" r:id="rId15"/>
    <p:sldId id="348" r:id="rId16"/>
    <p:sldId id="372" r:id="rId17"/>
    <p:sldId id="373" r:id="rId18"/>
    <p:sldId id="374" r:id="rId19"/>
    <p:sldId id="807" r:id="rId20"/>
    <p:sldId id="256" r:id="rId21"/>
    <p:sldId id="746" r:id="rId22"/>
    <p:sldId id="349" r:id="rId23"/>
    <p:sldId id="801" r:id="rId24"/>
    <p:sldId id="350" r:id="rId25"/>
    <p:sldId id="753" r:id="rId26"/>
    <p:sldId id="754" r:id="rId27"/>
    <p:sldId id="351" r:id="rId28"/>
    <p:sldId id="352" r:id="rId29"/>
    <p:sldId id="779" r:id="rId30"/>
    <p:sldId id="784" r:id="rId31"/>
    <p:sldId id="781" r:id="rId32"/>
    <p:sldId id="782" r:id="rId33"/>
    <p:sldId id="789" r:id="rId34"/>
    <p:sldId id="788" r:id="rId35"/>
    <p:sldId id="787" r:id="rId36"/>
    <p:sldId id="261" r:id="rId37"/>
    <p:sldId id="262" r:id="rId38"/>
    <p:sldId id="790" r:id="rId39"/>
    <p:sldId id="796" r:id="rId40"/>
    <p:sldId id="791" r:id="rId41"/>
    <p:sldId id="792" r:id="rId42"/>
    <p:sldId id="795" r:id="rId43"/>
    <p:sldId id="797" r:id="rId44"/>
    <p:sldId id="257" r:id="rId45"/>
    <p:sldId id="258" r:id="rId46"/>
    <p:sldId id="799" r:id="rId47"/>
    <p:sldId id="356" r:id="rId48"/>
    <p:sldId id="357" r:id="rId49"/>
    <p:sldId id="360" r:id="rId50"/>
    <p:sldId id="361" r:id="rId51"/>
    <p:sldId id="362" r:id="rId52"/>
    <p:sldId id="363" r:id="rId53"/>
    <p:sldId id="727" r:id="rId54"/>
    <p:sldId id="800" r:id="rId55"/>
    <p:sldId id="379" r:id="rId56"/>
    <p:sldId id="380" r:id="rId57"/>
    <p:sldId id="803" r:id="rId58"/>
    <p:sldId id="804" r:id="rId59"/>
    <p:sldId id="704" r:id="rId60"/>
    <p:sldId id="766" r:id="rId61"/>
    <p:sldId id="806" r:id="rId62"/>
    <p:sldId id="78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547858-D245-4CB7-B486-5A59F91F7519}">
          <p14:sldIdLst>
            <p14:sldId id="339"/>
            <p14:sldId id="340"/>
            <p14:sldId id="341"/>
            <p14:sldId id="342"/>
            <p14:sldId id="343"/>
            <p14:sldId id="344"/>
            <p14:sldId id="802"/>
            <p14:sldId id="805"/>
            <p14:sldId id="345"/>
            <p14:sldId id="347"/>
            <p14:sldId id="348"/>
            <p14:sldId id="372"/>
            <p14:sldId id="373"/>
            <p14:sldId id="374"/>
            <p14:sldId id="807"/>
          </p14:sldIdLst>
        </p14:section>
        <p14:section name="Default Section" id="{43DE4A98-BFC7-4C13-ABEC-03A919E57D77}">
          <p14:sldIdLst>
            <p14:sldId id="256"/>
          </p14:sldIdLst>
        </p14:section>
        <p14:section name="Summary Section" id="{FFEB1987-80DF-47FA-9838-4FD8FC5109B4}">
          <p14:sldIdLst/>
        </p14:section>
        <p14:section name="Blockchain - Background" id="{81BE02D3-165D-4639-9E7B-4DE18A4C2A18}">
          <p14:sldIdLst>
            <p14:sldId id="746"/>
            <p14:sldId id="349"/>
            <p14:sldId id="801"/>
          </p14:sldIdLst>
        </p14:section>
        <p14:section name="Systematic Literature Review Process" id="{1A9499F4-C1BD-44DC-BBFC-DAC38D8CF482}">
          <p14:sldIdLst/>
        </p14:section>
        <p14:section name="Classification of the Extracted papers" id="{2D6B3BAF-F92E-4212-8A06-52EE3DFB58CA}">
          <p14:sldIdLst/>
        </p14:section>
        <p14:section name="SLR Overview of Results" id="{B59AB345-184B-45E5-9DD1-7CD0228255F5}">
          <p14:sldIdLst/>
        </p14:section>
        <p14:section name="Section 6" id="{8E06FF24-32D0-4041-863B-B693181691B3}">
          <p14:sldIdLst>
            <p14:sldId id="350"/>
            <p14:sldId id="753"/>
            <p14:sldId id="754"/>
            <p14:sldId id="351"/>
            <p14:sldId id="352"/>
          </p14:sldIdLst>
        </p14:section>
        <p14:section name="Default Section" id="{3A47A859-4FB9-40E0-BD55-1CFCE5EDEC56}">
          <p14:sldIdLst>
            <p14:sldId id="779"/>
          </p14:sldIdLst>
        </p14:section>
        <p14:section name="Summary Section" id="{EDDB0FB4-AF7C-48E0-BCC5-CFAE3AEBAE91}">
          <p14:sldIdLst>
            <p14:sldId id="784"/>
          </p14:sldIdLst>
        </p14:section>
        <p14:section name="Motivation" id="{F8B2EE69-B741-4B1C-B867-03BC69942646}">
          <p14:sldIdLst>
            <p14:sldId id="781"/>
          </p14:sldIdLst>
        </p14:section>
        <p14:section name="Motivation" id="{DABDDF44-0369-47EA-AD08-1F6C6D271C85}">
          <p14:sldIdLst>
            <p14:sldId id="782"/>
          </p14:sldIdLst>
        </p14:section>
        <p14:section name="Summary Section" id="{23FE0DE9-E241-42CA-B0C3-B50D87E116DA}">
          <p14:sldIdLst>
            <p14:sldId id="789"/>
          </p14:sldIdLst>
        </p14:section>
        <p14:section name="Research Questions" id="{D0982304-233B-42B6-9DBC-2FB827A80F99}">
          <p14:sldIdLst>
            <p14:sldId id="788"/>
          </p14:sldIdLst>
        </p14:section>
        <p14:section name="Data Collection" id="{D2F6B9A5-5547-4471-90DA-DEA148A5901D}">
          <p14:sldIdLst>
            <p14:sldId id="787"/>
          </p14:sldIdLst>
        </p14:section>
        <p14:section name="Extracting and Analyzing Data" id="{1A25A5AC-32E8-4BFC-983D-8F50CAF9772E}">
          <p14:sldIdLst>
            <p14:sldId id="261"/>
            <p14:sldId id="262"/>
            <p14:sldId id="790"/>
          </p14:sldIdLst>
        </p14:section>
        <p14:section name="Summary Section" id="{6FC12031-56BF-483D-8B27-A76D0C5B387D}">
          <p14:sldIdLst>
            <p14:sldId id="796"/>
          </p14:sldIdLst>
        </p14:section>
        <p14:section name="Required Competencies in Blockchain" id="{98B6C588-FA63-4721-9BDE-C5CCA21CADAF}">
          <p14:sldIdLst>
            <p14:sldId id="791"/>
          </p14:sldIdLst>
        </p14:section>
        <p14:section name="Technical Competencies" id="{18C893C8-EA12-4209-A227-A5111C7E1842}">
          <p14:sldIdLst>
            <p14:sldId id="792"/>
          </p14:sldIdLst>
        </p14:section>
        <p14:section name="Soft skills competencies" id="{688A4A62-163F-49BA-876B-53DF1B50D0B4}">
          <p14:sldIdLst>
            <p14:sldId id="795"/>
            <p14:sldId id="797"/>
            <p14:sldId id="257"/>
            <p14:sldId id="258"/>
          </p14:sldIdLst>
        </p14:section>
        <p14:section name="Default Section" id="{412C5551-67C6-48CC-8BBC-2DB50087DE0B}">
          <p14:sldIdLst>
            <p14:sldId id="799"/>
          </p14:sldIdLst>
        </p14:section>
        <p14:section name="Section 6" id="{0D2AF205-92C2-4C91-8BDA-6280ECB40A99}">
          <p14:sldIdLst>
            <p14:sldId id="356"/>
            <p14:sldId id="357"/>
            <p14:sldId id="360"/>
            <p14:sldId id="361"/>
            <p14:sldId id="362"/>
            <p14:sldId id="363"/>
            <p14:sldId id="727"/>
            <p14:sldId id="800"/>
            <p14:sldId id="379"/>
            <p14:sldId id="380"/>
            <p14:sldId id="803"/>
            <p14:sldId id="804"/>
            <p14:sldId id="704"/>
            <p14:sldId id="766"/>
            <p14:sldId id="806"/>
            <p14:sldId id="7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56" autoAdjust="0"/>
    <p:restoredTop sz="71238"/>
  </p:normalViewPr>
  <p:slideViewPr>
    <p:cSldViewPr snapToGrid="0" snapToObjects="1">
      <p:cViewPr varScale="1">
        <p:scale>
          <a:sx n="54" d="100"/>
          <a:sy n="54" d="100"/>
        </p:scale>
        <p:origin x="63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A69F2D-7F56-4491-A52E-D7C549AEAE73}"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AF6D3DE9-B718-40AE-BA74-D8BD7E7AB88E}">
      <dgm:prSet/>
      <dgm:spPr/>
      <dgm:t>
        <a:bodyPr/>
        <a:lstStyle/>
        <a:p>
          <a:r>
            <a:rPr lang="en-US"/>
            <a:t>Due to the small staff sizes, often the requirements engineer is also the developer, architect, and/or the QA.</a:t>
          </a:r>
        </a:p>
      </dgm:t>
    </dgm:pt>
    <dgm:pt modelId="{3F4C928A-8273-44AC-8BBE-31EBC555A241}" type="parTrans" cxnId="{63D6DD7D-1FB5-4216-914F-B27146E2A72A}">
      <dgm:prSet/>
      <dgm:spPr/>
      <dgm:t>
        <a:bodyPr/>
        <a:lstStyle/>
        <a:p>
          <a:endParaRPr lang="en-US"/>
        </a:p>
      </dgm:t>
    </dgm:pt>
    <dgm:pt modelId="{E83E5B35-0AD8-45E5-BE17-AEB810AF9E66}" type="sibTrans" cxnId="{63D6DD7D-1FB5-4216-914F-B27146E2A72A}">
      <dgm:prSet/>
      <dgm:spPr/>
      <dgm:t>
        <a:bodyPr/>
        <a:lstStyle/>
        <a:p>
          <a:endParaRPr lang="en-US"/>
        </a:p>
      </dgm:t>
    </dgm:pt>
    <dgm:pt modelId="{86FADAAB-948A-4598-A3FC-055AB3131864}">
      <dgm:prSet/>
      <dgm:spPr/>
      <dgm:t>
        <a:bodyPr/>
        <a:lstStyle/>
        <a:p>
          <a:pPr>
            <a:lnSpc>
              <a:spcPct val="100000"/>
            </a:lnSpc>
          </a:pPr>
          <a:r>
            <a:rPr lang="en-US" dirty="0"/>
            <a:t>The learning curve in implementing the industry’s best practices for RE is steep and requires hiring talents with a solid educational and practical background which can be a financial burden on a small business. </a:t>
          </a:r>
        </a:p>
      </dgm:t>
    </dgm:pt>
    <dgm:pt modelId="{15FFFAEF-DA75-4AED-AFC0-51FBFC134E3E}" type="parTrans" cxnId="{1228B01A-319B-47D8-8FAF-48EE83A8AC87}">
      <dgm:prSet/>
      <dgm:spPr/>
      <dgm:t>
        <a:bodyPr/>
        <a:lstStyle/>
        <a:p>
          <a:endParaRPr lang="en-US"/>
        </a:p>
      </dgm:t>
    </dgm:pt>
    <dgm:pt modelId="{E0BB819A-1F3F-472D-96CD-4F97DC854359}" type="sibTrans" cxnId="{1228B01A-319B-47D8-8FAF-48EE83A8AC87}">
      <dgm:prSet/>
      <dgm:spPr/>
      <dgm:t>
        <a:bodyPr/>
        <a:lstStyle/>
        <a:p>
          <a:endParaRPr lang="en-US"/>
        </a:p>
      </dgm:t>
    </dgm:pt>
    <dgm:pt modelId="{D2C2C9E8-7487-4631-AA3D-39B6A05BAF26}">
      <dgm:prSet/>
      <dgm:spPr/>
      <dgm:t>
        <a:bodyPr/>
        <a:lstStyle/>
        <a:p>
          <a:pPr>
            <a:lnSpc>
              <a:spcPct val="100000"/>
            </a:lnSpc>
          </a:pPr>
          <a:r>
            <a:rPr lang="en-US"/>
            <a:t>Financial constraints can also hamper the use of RE processes and tools. Typically, a small organization’s attention to RE may come only after early successes that haven’t relied heavily on it. </a:t>
          </a:r>
        </a:p>
      </dgm:t>
    </dgm:pt>
    <dgm:pt modelId="{7A48CE72-5450-4F09-9FA6-87A7AEA4178C}" type="parTrans" cxnId="{33302067-185F-454E-B3E5-6C8B49A3B95C}">
      <dgm:prSet/>
      <dgm:spPr/>
      <dgm:t>
        <a:bodyPr/>
        <a:lstStyle/>
        <a:p>
          <a:endParaRPr lang="en-US"/>
        </a:p>
      </dgm:t>
    </dgm:pt>
    <dgm:pt modelId="{22922A27-12E2-4211-A20C-AFDE48ECD97A}" type="sibTrans" cxnId="{33302067-185F-454E-B3E5-6C8B49A3B95C}">
      <dgm:prSet/>
      <dgm:spPr/>
      <dgm:t>
        <a:bodyPr/>
        <a:lstStyle/>
        <a:p>
          <a:endParaRPr lang="en-US"/>
        </a:p>
      </dgm:t>
    </dgm:pt>
    <dgm:pt modelId="{B77CBD42-AC0D-4E80-8EE3-DE9E5354C7DD}" type="pres">
      <dgm:prSet presAssocID="{9DA69F2D-7F56-4491-A52E-D7C549AEAE73}" presName="vert0" presStyleCnt="0">
        <dgm:presLayoutVars>
          <dgm:dir/>
          <dgm:animOne val="branch"/>
          <dgm:animLvl val="lvl"/>
        </dgm:presLayoutVars>
      </dgm:prSet>
      <dgm:spPr/>
    </dgm:pt>
    <dgm:pt modelId="{AAAFC77D-8D35-45EA-8F2D-F51F91AFC649}" type="pres">
      <dgm:prSet presAssocID="{AF6D3DE9-B718-40AE-BA74-D8BD7E7AB88E}" presName="thickLine" presStyleLbl="alignNode1" presStyleIdx="0" presStyleCnt="3"/>
      <dgm:spPr/>
    </dgm:pt>
    <dgm:pt modelId="{4CEBEE7A-02CC-4CCA-BB33-E48FA65FC707}" type="pres">
      <dgm:prSet presAssocID="{AF6D3DE9-B718-40AE-BA74-D8BD7E7AB88E}" presName="horz1" presStyleCnt="0"/>
      <dgm:spPr/>
    </dgm:pt>
    <dgm:pt modelId="{9B27B9AB-4825-4DAA-A429-92B63A2C709C}" type="pres">
      <dgm:prSet presAssocID="{AF6D3DE9-B718-40AE-BA74-D8BD7E7AB88E}" presName="tx1" presStyleLbl="revTx" presStyleIdx="0" presStyleCnt="3"/>
      <dgm:spPr/>
    </dgm:pt>
    <dgm:pt modelId="{DB7A79E2-E094-4DB3-ABE2-039764D4EBFC}" type="pres">
      <dgm:prSet presAssocID="{AF6D3DE9-B718-40AE-BA74-D8BD7E7AB88E}" presName="vert1" presStyleCnt="0"/>
      <dgm:spPr/>
    </dgm:pt>
    <dgm:pt modelId="{8F7D96B1-2DE1-4126-9FCF-1BDE62AA5CDE}" type="pres">
      <dgm:prSet presAssocID="{86FADAAB-948A-4598-A3FC-055AB3131864}" presName="thickLine" presStyleLbl="alignNode1" presStyleIdx="1" presStyleCnt="3"/>
      <dgm:spPr/>
    </dgm:pt>
    <dgm:pt modelId="{93403AE4-5E90-4CA4-918D-B847E7E92861}" type="pres">
      <dgm:prSet presAssocID="{86FADAAB-948A-4598-A3FC-055AB3131864}" presName="horz1" presStyleCnt="0"/>
      <dgm:spPr/>
    </dgm:pt>
    <dgm:pt modelId="{14192776-ADC8-4614-BB95-F6127BE59299}" type="pres">
      <dgm:prSet presAssocID="{86FADAAB-948A-4598-A3FC-055AB3131864}" presName="tx1" presStyleLbl="revTx" presStyleIdx="1" presStyleCnt="3"/>
      <dgm:spPr/>
    </dgm:pt>
    <dgm:pt modelId="{81EFCC41-6F0C-45FA-99FF-2DB08A1BFB1D}" type="pres">
      <dgm:prSet presAssocID="{86FADAAB-948A-4598-A3FC-055AB3131864}" presName="vert1" presStyleCnt="0"/>
      <dgm:spPr/>
    </dgm:pt>
    <dgm:pt modelId="{8D76C354-7BF4-474A-977D-08F222E42059}" type="pres">
      <dgm:prSet presAssocID="{D2C2C9E8-7487-4631-AA3D-39B6A05BAF26}" presName="thickLine" presStyleLbl="alignNode1" presStyleIdx="2" presStyleCnt="3"/>
      <dgm:spPr/>
    </dgm:pt>
    <dgm:pt modelId="{70ABFF54-E085-485A-84AF-A0E3E76EFFD5}" type="pres">
      <dgm:prSet presAssocID="{D2C2C9E8-7487-4631-AA3D-39B6A05BAF26}" presName="horz1" presStyleCnt="0"/>
      <dgm:spPr/>
    </dgm:pt>
    <dgm:pt modelId="{FA13EC35-D43A-44D0-9906-8FB82596AAA6}" type="pres">
      <dgm:prSet presAssocID="{D2C2C9E8-7487-4631-AA3D-39B6A05BAF26}" presName="tx1" presStyleLbl="revTx" presStyleIdx="2" presStyleCnt="3"/>
      <dgm:spPr/>
    </dgm:pt>
    <dgm:pt modelId="{B40B12F7-53E1-4013-B880-C06BDBFD5CCB}" type="pres">
      <dgm:prSet presAssocID="{D2C2C9E8-7487-4631-AA3D-39B6A05BAF26}" presName="vert1" presStyleCnt="0"/>
      <dgm:spPr/>
    </dgm:pt>
  </dgm:ptLst>
  <dgm:cxnLst>
    <dgm:cxn modelId="{1228B01A-319B-47D8-8FAF-48EE83A8AC87}" srcId="{9DA69F2D-7F56-4491-A52E-D7C549AEAE73}" destId="{86FADAAB-948A-4598-A3FC-055AB3131864}" srcOrd="1" destOrd="0" parTransId="{15FFFAEF-DA75-4AED-AFC0-51FBFC134E3E}" sibTransId="{E0BB819A-1F3F-472D-96CD-4F97DC854359}"/>
    <dgm:cxn modelId="{69A93D2D-0E1D-42C0-8501-EDA30C7E5FB0}" type="presOf" srcId="{D2C2C9E8-7487-4631-AA3D-39B6A05BAF26}" destId="{FA13EC35-D43A-44D0-9906-8FB82596AAA6}" srcOrd="0" destOrd="0" presId="urn:microsoft.com/office/officeart/2008/layout/LinedList"/>
    <dgm:cxn modelId="{33302067-185F-454E-B3E5-6C8B49A3B95C}" srcId="{9DA69F2D-7F56-4491-A52E-D7C549AEAE73}" destId="{D2C2C9E8-7487-4631-AA3D-39B6A05BAF26}" srcOrd="2" destOrd="0" parTransId="{7A48CE72-5450-4F09-9FA6-87A7AEA4178C}" sibTransId="{22922A27-12E2-4211-A20C-AFDE48ECD97A}"/>
    <dgm:cxn modelId="{63D6DD7D-1FB5-4216-914F-B27146E2A72A}" srcId="{9DA69F2D-7F56-4491-A52E-D7C549AEAE73}" destId="{AF6D3DE9-B718-40AE-BA74-D8BD7E7AB88E}" srcOrd="0" destOrd="0" parTransId="{3F4C928A-8273-44AC-8BBE-31EBC555A241}" sibTransId="{E83E5B35-0AD8-45E5-BE17-AEB810AF9E66}"/>
    <dgm:cxn modelId="{6D63E697-038B-460A-8B8E-76F7E7B536C9}" type="presOf" srcId="{9DA69F2D-7F56-4491-A52E-D7C549AEAE73}" destId="{B77CBD42-AC0D-4E80-8EE3-DE9E5354C7DD}" srcOrd="0" destOrd="0" presId="urn:microsoft.com/office/officeart/2008/layout/LinedList"/>
    <dgm:cxn modelId="{7767FF97-5F0A-45FC-848A-A0D2D409FA26}" type="presOf" srcId="{AF6D3DE9-B718-40AE-BA74-D8BD7E7AB88E}" destId="{9B27B9AB-4825-4DAA-A429-92B63A2C709C}" srcOrd="0" destOrd="0" presId="urn:microsoft.com/office/officeart/2008/layout/LinedList"/>
    <dgm:cxn modelId="{6BBF49E9-E866-48B3-9674-375A0B9C6AEB}" type="presOf" srcId="{86FADAAB-948A-4598-A3FC-055AB3131864}" destId="{14192776-ADC8-4614-BB95-F6127BE59299}" srcOrd="0" destOrd="0" presId="urn:microsoft.com/office/officeart/2008/layout/LinedList"/>
    <dgm:cxn modelId="{2005E409-5B62-49B1-B555-518723899764}" type="presParOf" srcId="{B77CBD42-AC0D-4E80-8EE3-DE9E5354C7DD}" destId="{AAAFC77D-8D35-45EA-8F2D-F51F91AFC649}" srcOrd="0" destOrd="0" presId="urn:microsoft.com/office/officeart/2008/layout/LinedList"/>
    <dgm:cxn modelId="{120BF08D-63D6-4BD7-90D2-354C26756787}" type="presParOf" srcId="{B77CBD42-AC0D-4E80-8EE3-DE9E5354C7DD}" destId="{4CEBEE7A-02CC-4CCA-BB33-E48FA65FC707}" srcOrd="1" destOrd="0" presId="urn:microsoft.com/office/officeart/2008/layout/LinedList"/>
    <dgm:cxn modelId="{3A15699C-A740-479C-A943-340A3F7CACE0}" type="presParOf" srcId="{4CEBEE7A-02CC-4CCA-BB33-E48FA65FC707}" destId="{9B27B9AB-4825-4DAA-A429-92B63A2C709C}" srcOrd="0" destOrd="0" presId="urn:microsoft.com/office/officeart/2008/layout/LinedList"/>
    <dgm:cxn modelId="{BC7CFFA2-2F68-44F5-A2CD-4CA7670399B3}" type="presParOf" srcId="{4CEBEE7A-02CC-4CCA-BB33-E48FA65FC707}" destId="{DB7A79E2-E094-4DB3-ABE2-039764D4EBFC}" srcOrd="1" destOrd="0" presId="urn:microsoft.com/office/officeart/2008/layout/LinedList"/>
    <dgm:cxn modelId="{B480D3F2-1A20-4A18-8B54-23F22E05F3BA}" type="presParOf" srcId="{B77CBD42-AC0D-4E80-8EE3-DE9E5354C7DD}" destId="{8F7D96B1-2DE1-4126-9FCF-1BDE62AA5CDE}" srcOrd="2" destOrd="0" presId="urn:microsoft.com/office/officeart/2008/layout/LinedList"/>
    <dgm:cxn modelId="{2152CFC8-0B53-4854-9A38-DDC9290C1B2A}" type="presParOf" srcId="{B77CBD42-AC0D-4E80-8EE3-DE9E5354C7DD}" destId="{93403AE4-5E90-4CA4-918D-B847E7E92861}" srcOrd="3" destOrd="0" presId="urn:microsoft.com/office/officeart/2008/layout/LinedList"/>
    <dgm:cxn modelId="{D5F24D7B-2274-4B8E-B4DD-9982987AA8B0}" type="presParOf" srcId="{93403AE4-5E90-4CA4-918D-B847E7E92861}" destId="{14192776-ADC8-4614-BB95-F6127BE59299}" srcOrd="0" destOrd="0" presId="urn:microsoft.com/office/officeart/2008/layout/LinedList"/>
    <dgm:cxn modelId="{390B792E-2F74-4366-8055-AC88A03AD3E0}" type="presParOf" srcId="{93403AE4-5E90-4CA4-918D-B847E7E92861}" destId="{81EFCC41-6F0C-45FA-99FF-2DB08A1BFB1D}" srcOrd="1" destOrd="0" presId="urn:microsoft.com/office/officeart/2008/layout/LinedList"/>
    <dgm:cxn modelId="{2AB3D8D6-C578-48C8-A647-FD1C65BAE22F}" type="presParOf" srcId="{B77CBD42-AC0D-4E80-8EE3-DE9E5354C7DD}" destId="{8D76C354-7BF4-474A-977D-08F222E42059}" srcOrd="4" destOrd="0" presId="urn:microsoft.com/office/officeart/2008/layout/LinedList"/>
    <dgm:cxn modelId="{BCA9A4E3-54AA-4EF2-B720-7E5BAFDD58F0}" type="presParOf" srcId="{B77CBD42-AC0D-4E80-8EE3-DE9E5354C7DD}" destId="{70ABFF54-E085-485A-84AF-A0E3E76EFFD5}" srcOrd="5" destOrd="0" presId="urn:microsoft.com/office/officeart/2008/layout/LinedList"/>
    <dgm:cxn modelId="{73338CDB-D7BB-4170-9535-31BB53840E81}" type="presParOf" srcId="{70ABFF54-E085-485A-84AF-A0E3E76EFFD5}" destId="{FA13EC35-D43A-44D0-9906-8FB82596AAA6}" srcOrd="0" destOrd="0" presId="urn:microsoft.com/office/officeart/2008/layout/LinedList"/>
    <dgm:cxn modelId="{86E2B36D-E9DF-45A3-A987-870B6D58158B}" type="presParOf" srcId="{70ABFF54-E085-485A-84AF-A0E3E76EFFD5}" destId="{B40B12F7-53E1-4013-B880-C06BDBFD5CC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20D973-9264-4969-8954-B7DC15517861}" type="doc">
      <dgm:prSet loTypeId="urn:microsoft.com/office/officeart/2005/8/layout/hierarchy2" loCatId="hierarchy" qsTypeId="urn:microsoft.com/office/officeart/2005/8/quickstyle/3d5" qsCatId="3D" csTypeId="urn:microsoft.com/office/officeart/2005/8/colors/accent1_2" csCatId="accent1" phldr="1"/>
      <dgm:spPr/>
      <dgm:t>
        <a:bodyPr/>
        <a:lstStyle/>
        <a:p>
          <a:endParaRPr lang="en-US"/>
        </a:p>
      </dgm:t>
    </dgm:pt>
    <dgm:pt modelId="{D75BB8EB-E6FE-44B7-8EBD-4FE29130B7B0}">
      <dgm:prSet phldrT="[Text]" custT="1"/>
      <dgm:spPr/>
      <dgm:t>
        <a:bodyPr/>
        <a:lstStyle/>
        <a:p>
          <a:r>
            <a:rPr lang="en-US" sz="1400" b="1" dirty="0"/>
            <a:t>Challenges</a:t>
          </a:r>
        </a:p>
      </dgm:t>
    </dgm:pt>
    <dgm:pt modelId="{4FA2E79A-7ECB-4336-B31A-8EDB03F2502A}" type="parTrans" cxnId="{0FC7D543-7302-457F-813B-1D1B3D624209}">
      <dgm:prSet/>
      <dgm:spPr/>
      <dgm:t>
        <a:bodyPr/>
        <a:lstStyle/>
        <a:p>
          <a:endParaRPr lang="en-US" sz="1200"/>
        </a:p>
      </dgm:t>
    </dgm:pt>
    <dgm:pt modelId="{37E0253D-D63B-405D-B2B4-D1BE59BCD890}" type="sibTrans" cxnId="{0FC7D543-7302-457F-813B-1D1B3D624209}">
      <dgm:prSet/>
      <dgm:spPr/>
      <dgm:t>
        <a:bodyPr/>
        <a:lstStyle/>
        <a:p>
          <a:endParaRPr lang="en-US" sz="1200"/>
        </a:p>
      </dgm:t>
    </dgm:pt>
    <dgm:pt modelId="{D5D8C175-12FB-4E63-8B26-6D11DF40E564}">
      <dgm:prSet phldrT="[Text]" custT="1"/>
      <dgm:spPr>
        <a:solidFill>
          <a:schemeClr val="accent2">
            <a:lumMod val="75000"/>
          </a:schemeClr>
        </a:solidFill>
      </dgm:spPr>
      <dgm:t>
        <a:bodyPr/>
        <a:lstStyle/>
        <a:p>
          <a:r>
            <a:rPr lang="en-US" sz="1400" b="1" dirty="0"/>
            <a:t>Decentralization</a:t>
          </a:r>
        </a:p>
      </dgm:t>
    </dgm:pt>
    <dgm:pt modelId="{4A50D0DA-26B4-4E09-A6F3-216E3FA57EBD}" type="parTrans" cxnId="{2225E58A-3781-47C9-8012-0D47B98999C4}">
      <dgm:prSet custT="1"/>
      <dgm:spPr/>
      <dgm:t>
        <a:bodyPr/>
        <a:lstStyle/>
        <a:p>
          <a:endParaRPr lang="en-US" sz="1200"/>
        </a:p>
      </dgm:t>
    </dgm:pt>
    <dgm:pt modelId="{33A194C6-CA35-4B9F-90A9-FC5F0D237C32}" type="sibTrans" cxnId="{2225E58A-3781-47C9-8012-0D47B98999C4}">
      <dgm:prSet/>
      <dgm:spPr/>
      <dgm:t>
        <a:bodyPr/>
        <a:lstStyle/>
        <a:p>
          <a:endParaRPr lang="en-US" sz="1200"/>
        </a:p>
      </dgm:t>
    </dgm:pt>
    <dgm:pt modelId="{1FE81483-50E9-4BC6-8E21-2E1EDF98E845}">
      <dgm:prSet phldrT="[Text]" custT="1"/>
      <dgm:spPr>
        <a:solidFill>
          <a:schemeClr val="accent2">
            <a:lumMod val="75000"/>
          </a:schemeClr>
        </a:solidFill>
      </dgm:spPr>
      <dgm:t>
        <a:bodyPr/>
        <a:lstStyle/>
        <a:p>
          <a:r>
            <a:rPr lang="en-US" sz="1400" b="1" dirty="0"/>
            <a:t>Provenance</a:t>
          </a:r>
        </a:p>
      </dgm:t>
    </dgm:pt>
    <dgm:pt modelId="{38D21144-D25C-4B95-8AB5-19F3CF0B894E}" type="sibTrans" cxnId="{2442713F-6DF8-44F6-B2E2-A4F843E171F6}">
      <dgm:prSet/>
      <dgm:spPr/>
      <dgm:t>
        <a:bodyPr/>
        <a:lstStyle/>
        <a:p>
          <a:endParaRPr lang="en-US" sz="1200"/>
        </a:p>
      </dgm:t>
    </dgm:pt>
    <dgm:pt modelId="{008AB388-D78C-41CF-8037-66866057262D}" type="parTrans" cxnId="{2442713F-6DF8-44F6-B2E2-A4F843E171F6}">
      <dgm:prSet custT="1"/>
      <dgm:spPr/>
      <dgm:t>
        <a:bodyPr/>
        <a:lstStyle/>
        <a:p>
          <a:endParaRPr lang="en-US" sz="1200"/>
        </a:p>
      </dgm:t>
    </dgm:pt>
    <dgm:pt modelId="{6F305F96-40A4-4A2C-B9F8-43381EAEEB95}">
      <dgm:prSet custT="1"/>
      <dgm:spPr>
        <a:solidFill>
          <a:schemeClr val="accent2">
            <a:lumMod val="75000"/>
          </a:schemeClr>
        </a:solidFill>
      </dgm:spPr>
      <dgm:t>
        <a:bodyPr/>
        <a:lstStyle/>
        <a:p>
          <a:r>
            <a:rPr lang="en-US" sz="1400" b="1" dirty="0"/>
            <a:t>Consensus</a:t>
          </a:r>
        </a:p>
      </dgm:t>
    </dgm:pt>
    <dgm:pt modelId="{4A322D64-5AFF-4C9E-A189-B8F84F70284A}" type="sibTrans" cxnId="{FE21A85C-7CB6-412A-8A18-F1C07E63276F}">
      <dgm:prSet/>
      <dgm:spPr/>
      <dgm:t>
        <a:bodyPr/>
        <a:lstStyle/>
        <a:p>
          <a:endParaRPr lang="en-US" sz="1200"/>
        </a:p>
      </dgm:t>
    </dgm:pt>
    <dgm:pt modelId="{F21A1BF6-76D7-4006-A74D-68230384623D}" type="parTrans" cxnId="{FE21A85C-7CB6-412A-8A18-F1C07E63276F}">
      <dgm:prSet custT="1"/>
      <dgm:spPr/>
      <dgm:t>
        <a:bodyPr/>
        <a:lstStyle/>
        <a:p>
          <a:endParaRPr lang="en-US" sz="1200"/>
        </a:p>
      </dgm:t>
    </dgm:pt>
    <dgm:pt modelId="{291A1FDA-9F9E-440B-8473-1687ECB5D027}">
      <dgm:prSet custT="1"/>
      <dgm:spPr>
        <a:solidFill>
          <a:schemeClr val="accent2">
            <a:lumMod val="75000"/>
          </a:schemeClr>
        </a:solidFill>
      </dgm:spPr>
      <dgm:t>
        <a:bodyPr/>
        <a:lstStyle/>
        <a:p>
          <a:r>
            <a:rPr lang="en-US" sz="1400" b="1" dirty="0"/>
            <a:t>Finality</a:t>
          </a:r>
        </a:p>
      </dgm:t>
    </dgm:pt>
    <dgm:pt modelId="{30DD3908-3444-4818-B588-02B3DCCAF031}" type="parTrans" cxnId="{55C35413-AE90-4FE2-94B8-514AC1872FBD}">
      <dgm:prSet/>
      <dgm:spPr/>
      <dgm:t>
        <a:bodyPr/>
        <a:lstStyle/>
        <a:p>
          <a:endParaRPr lang="en-US"/>
        </a:p>
      </dgm:t>
    </dgm:pt>
    <dgm:pt modelId="{55CC1DF7-91D2-47B0-9AFF-7CF88016D774}" type="sibTrans" cxnId="{55C35413-AE90-4FE2-94B8-514AC1872FBD}">
      <dgm:prSet/>
      <dgm:spPr/>
      <dgm:t>
        <a:bodyPr/>
        <a:lstStyle/>
        <a:p>
          <a:endParaRPr lang="en-US"/>
        </a:p>
      </dgm:t>
    </dgm:pt>
    <dgm:pt modelId="{7B1E4184-52C6-42E3-91CD-94B3E5F0204C}">
      <dgm:prSet/>
      <dgm:spPr>
        <a:solidFill>
          <a:schemeClr val="accent3">
            <a:lumMod val="75000"/>
          </a:schemeClr>
        </a:solidFill>
      </dgm:spPr>
      <dgm:t>
        <a:bodyPr/>
        <a:lstStyle/>
        <a:p>
          <a:r>
            <a:rPr lang="en-US" dirty="0"/>
            <a:t>All blocks on every node</a:t>
          </a:r>
        </a:p>
      </dgm:t>
    </dgm:pt>
    <dgm:pt modelId="{2E1E7D28-AB6C-4E8A-A710-0E3D579FD900}" type="parTrans" cxnId="{42AF3377-58D9-447A-BD4C-F96D94EB05BF}">
      <dgm:prSet/>
      <dgm:spPr/>
      <dgm:t>
        <a:bodyPr/>
        <a:lstStyle/>
        <a:p>
          <a:endParaRPr lang="en-US"/>
        </a:p>
      </dgm:t>
    </dgm:pt>
    <dgm:pt modelId="{8F29C07A-9821-47D0-9B63-ADDAD925CC40}" type="sibTrans" cxnId="{42AF3377-58D9-447A-BD4C-F96D94EB05BF}">
      <dgm:prSet/>
      <dgm:spPr/>
      <dgm:t>
        <a:bodyPr/>
        <a:lstStyle/>
        <a:p>
          <a:endParaRPr lang="en-US"/>
        </a:p>
      </dgm:t>
    </dgm:pt>
    <dgm:pt modelId="{32F58282-8CEC-4A2B-9FFB-D09F38D43E6C}">
      <dgm:prSet/>
      <dgm:spPr>
        <a:solidFill>
          <a:schemeClr val="accent3">
            <a:lumMod val="75000"/>
          </a:schemeClr>
        </a:solidFill>
      </dgm:spPr>
      <dgm:t>
        <a:bodyPr/>
        <a:lstStyle/>
        <a:p>
          <a:r>
            <a:rPr lang="en-US" dirty="0"/>
            <a:t>Conflict with Regulations</a:t>
          </a:r>
        </a:p>
      </dgm:t>
    </dgm:pt>
    <dgm:pt modelId="{2F99241A-E057-4A8C-8AB2-9C3CA7C80C40}" type="parTrans" cxnId="{5B54FE62-8DE7-480A-A82C-2A02E0187710}">
      <dgm:prSet/>
      <dgm:spPr/>
      <dgm:t>
        <a:bodyPr/>
        <a:lstStyle/>
        <a:p>
          <a:endParaRPr lang="en-US"/>
        </a:p>
      </dgm:t>
    </dgm:pt>
    <dgm:pt modelId="{3DD14936-5FA7-451F-AD52-49AD016E9A18}" type="sibTrans" cxnId="{5B54FE62-8DE7-480A-A82C-2A02E0187710}">
      <dgm:prSet/>
      <dgm:spPr/>
      <dgm:t>
        <a:bodyPr/>
        <a:lstStyle/>
        <a:p>
          <a:endParaRPr lang="en-US"/>
        </a:p>
      </dgm:t>
    </dgm:pt>
    <dgm:pt modelId="{242CD752-89A4-4A57-B176-318DC7299670}">
      <dgm:prSet/>
      <dgm:spPr>
        <a:solidFill>
          <a:schemeClr val="accent3">
            <a:lumMod val="75000"/>
          </a:schemeClr>
        </a:solidFill>
      </dgm:spPr>
      <dgm:t>
        <a:bodyPr/>
        <a:lstStyle/>
        <a:p>
          <a:r>
            <a:rPr lang="en-US" dirty="0"/>
            <a:t>Accessing Network</a:t>
          </a:r>
        </a:p>
        <a:p>
          <a:endParaRPr lang="en-US" dirty="0"/>
        </a:p>
      </dgm:t>
    </dgm:pt>
    <dgm:pt modelId="{4CBB8CEE-3923-4252-852C-C56B24495DBD}" type="parTrans" cxnId="{755828E7-1BB7-450A-AD67-5E6997CEA1AB}">
      <dgm:prSet/>
      <dgm:spPr/>
      <dgm:t>
        <a:bodyPr/>
        <a:lstStyle/>
        <a:p>
          <a:endParaRPr lang="en-US"/>
        </a:p>
      </dgm:t>
    </dgm:pt>
    <dgm:pt modelId="{D03C56B7-3320-47BF-A103-3501C4C36D1F}" type="sibTrans" cxnId="{755828E7-1BB7-450A-AD67-5E6997CEA1AB}">
      <dgm:prSet/>
      <dgm:spPr/>
      <dgm:t>
        <a:bodyPr/>
        <a:lstStyle/>
        <a:p>
          <a:endParaRPr lang="en-US"/>
        </a:p>
      </dgm:t>
    </dgm:pt>
    <dgm:pt modelId="{99495878-D72A-425B-A29E-43B98A331399}">
      <dgm:prSet/>
      <dgm:spPr>
        <a:solidFill>
          <a:schemeClr val="accent3">
            <a:lumMod val="75000"/>
          </a:schemeClr>
        </a:solidFill>
      </dgm:spPr>
      <dgm:t>
        <a:bodyPr/>
        <a:lstStyle/>
        <a:p>
          <a:r>
            <a:rPr lang="en-US" dirty="0"/>
            <a:t>Creating Large Expensive Network</a:t>
          </a:r>
        </a:p>
      </dgm:t>
    </dgm:pt>
    <dgm:pt modelId="{3C164EFF-3775-4847-8B55-B109DC839F6C}" type="parTrans" cxnId="{77DF1D4A-EE7F-480C-BE73-D7D75A8B21E7}">
      <dgm:prSet/>
      <dgm:spPr/>
      <dgm:t>
        <a:bodyPr/>
        <a:lstStyle/>
        <a:p>
          <a:endParaRPr lang="en-US"/>
        </a:p>
      </dgm:t>
    </dgm:pt>
    <dgm:pt modelId="{23BFD021-2A04-43F9-9EC7-C48952371429}" type="sibTrans" cxnId="{77DF1D4A-EE7F-480C-BE73-D7D75A8B21E7}">
      <dgm:prSet/>
      <dgm:spPr/>
      <dgm:t>
        <a:bodyPr/>
        <a:lstStyle/>
        <a:p>
          <a:endParaRPr lang="en-US"/>
        </a:p>
      </dgm:t>
    </dgm:pt>
    <dgm:pt modelId="{E29FE844-7327-4399-B834-A92D9704D0B9}">
      <dgm:prSet/>
      <dgm:spPr>
        <a:solidFill>
          <a:schemeClr val="accent3">
            <a:lumMod val="75000"/>
          </a:schemeClr>
        </a:solidFill>
      </dgm:spPr>
      <dgm:t>
        <a:bodyPr/>
        <a:lstStyle/>
        <a:p>
          <a:r>
            <a:rPr lang="en-US" dirty="0"/>
            <a:t>Performance Bottleneck</a:t>
          </a:r>
        </a:p>
      </dgm:t>
    </dgm:pt>
    <dgm:pt modelId="{D69CD62B-A970-4020-BBEA-C6C30B648B29}" type="parTrans" cxnId="{D1E069EA-D15C-45BB-A2EA-3B58CB0811DB}">
      <dgm:prSet/>
      <dgm:spPr/>
      <dgm:t>
        <a:bodyPr/>
        <a:lstStyle/>
        <a:p>
          <a:endParaRPr lang="en-US"/>
        </a:p>
      </dgm:t>
    </dgm:pt>
    <dgm:pt modelId="{A86EB284-FC99-4237-86C9-D8CA886E5142}" type="sibTrans" cxnId="{D1E069EA-D15C-45BB-A2EA-3B58CB0811DB}">
      <dgm:prSet/>
      <dgm:spPr/>
      <dgm:t>
        <a:bodyPr/>
        <a:lstStyle/>
        <a:p>
          <a:endParaRPr lang="en-US"/>
        </a:p>
      </dgm:t>
    </dgm:pt>
    <dgm:pt modelId="{301DD7EA-3AE6-4C5B-8146-A65DE36A4DD7}">
      <dgm:prSet/>
      <dgm:spPr>
        <a:solidFill>
          <a:schemeClr val="accent3">
            <a:lumMod val="75000"/>
          </a:schemeClr>
        </a:solidFill>
      </dgm:spPr>
      <dgm:t>
        <a:bodyPr/>
        <a:lstStyle/>
        <a:p>
          <a:r>
            <a:rPr lang="en-US" dirty="0"/>
            <a:t>Managing Keys</a:t>
          </a:r>
        </a:p>
      </dgm:t>
    </dgm:pt>
    <dgm:pt modelId="{8FF193E3-0EC7-4462-AE44-4EB6DCC555B0}" type="parTrans" cxnId="{C62D9D50-9AE0-477B-B13C-E8C7CE9529F8}">
      <dgm:prSet/>
      <dgm:spPr/>
      <dgm:t>
        <a:bodyPr/>
        <a:lstStyle/>
        <a:p>
          <a:endParaRPr lang="en-US"/>
        </a:p>
      </dgm:t>
    </dgm:pt>
    <dgm:pt modelId="{FA933593-BD94-4D2C-AE3A-B6A80C790323}" type="sibTrans" cxnId="{C62D9D50-9AE0-477B-B13C-E8C7CE9529F8}">
      <dgm:prSet/>
      <dgm:spPr/>
      <dgm:t>
        <a:bodyPr/>
        <a:lstStyle/>
        <a:p>
          <a:endParaRPr lang="en-US"/>
        </a:p>
      </dgm:t>
    </dgm:pt>
    <dgm:pt modelId="{0E82A775-EE65-4C27-8D57-A68A11AFA8C8}" type="pres">
      <dgm:prSet presAssocID="{8220D973-9264-4969-8954-B7DC15517861}" presName="diagram" presStyleCnt="0">
        <dgm:presLayoutVars>
          <dgm:chPref val="1"/>
          <dgm:dir/>
          <dgm:animOne val="branch"/>
          <dgm:animLvl val="lvl"/>
          <dgm:resizeHandles val="exact"/>
        </dgm:presLayoutVars>
      </dgm:prSet>
      <dgm:spPr/>
    </dgm:pt>
    <dgm:pt modelId="{3048EE45-4C37-45E9-8420-1AB723393B91}" type="pres">
      <dgm:prSet presAssocID="{D75BB8EB-E6FE-44B7-8EBD-4FE29130B7B0}" presName="root1" presStyleCnt="0"/>
      <dgm:spPr/>
    </dgm:pt>
    <dgm:pt modelId="{DC2C4EDB-5855-4D9C-AEDD-B9EA34951C39}" type="pres">
      <dgm:prSet presAssocID="{D75BB8EB-E6FE-44B7-8EBD-4FE29130B7B0}" presName="LevelOneTextNode" presStyleLbl="node0" presStyleIdx="0" presStyleCnt="7" custScaleX="105431" custLinFactX="-96965" custLinFactY="100000" custLinFactNeighborX="-100000" custLinFactNeighborY="186241">
        <dgm:presLayoutVars>
          <dgm:chPref val="3"/>
        </dgm:presLayoutVars>
      </dgm:prSet>
      <dgm:spPr/>
    </dgm:pt>
    <dgm:pt modelId="{1EF0A1DD-00D5-4613-B80D-FE869C14468C}" type="pres">
      <dgm:prSet presAssocID="{D75BB8EB-E6FE-44B7-8EBD-4FE29130B7B0}" presName="level2hierChild" presStyleCnt="0"/>
      <dgm:spPr/>
    </dgm:pt>
    <dgm:pt modelId="{90ED8309-5FB9-4227-AC18-3897457B1D82}" type="pres">
      <dgm:prSet presAssocID="{4A50D0DA-26B4-4E09-A6F3-216E3FA57EBD}" presName="conn2-1" presStyleLbl="parChTrans1D2" presStyleIdx="0" presStyleCnt="4" custSzX="2051600"/>
      <dgm:spPr/>
    </dgm:pt>
    <dgm:pt modelId="{A258F964-BD10-4D09-A2A0-3D2DBEB16C8E}" type="pres">
      <dgm:prSet presAssocID="{4A50D0DA-26B4-4E09-A6F3-216E3FA57EBD}" presName="connTx" presStyleLbl="parChTrans1D2" presStyleIdx="0" presStyleCnt="4"/>
      <dgm:spPr/>
    </dgm:pt>
    <dgm:pt modelId="{55C5753B-EC40-412E-81E6-03B6D00C7B94}" type="pres">
      <dgm:prSet presAssocID="{D5D8C175-12FB-4E63-8B26-6D11DF40E564}" presName="root2" presStyleCnt="0"/>
      <dgm:spPr/>
    </dgm:pt>
    <dgm:pt modelId="{CD5EB3A6-83F5-4EBD-874F-50FD0F0EC63E}" type="pres">
      <dgm:prSet presAssocID="{D5D8C175-12FB-4E63-8B26-6D11DF40E564}" presName="LevelTwoTextNode" presStyleLbl="node2" presStyleIdx="0" presStyleCnt="4" custScaleX="102781" custLinFactX="-49549" custLinFactNeighborX="-100000" custLinFactNeighborY="72986">
        <dgm:presLayoutVars>
          <dgm:chPref val="3"/>
        </dgm:presLayoutVars>
      </dgm:prSet>
      <dgm:spPr/>
    </dgm:pt>
    <dgm:pt modelId="{5B4F8B7B-24EB-42DB-9CB9-DD03AFA37E07}" type="pres">
      <dgm:prSet presAssocID="{D5D8C175-12FB-4E63-8B26-6D11DF40E564}" presName="level3hierChild" presStyleCnt="0"/>
      <dgm:spPr/>
    </dgm:pt>
    <dgm:pt modelId="{011EF43C-10C7-4632-8F78-63523EE10D6A}" type="pres">
      <dgm:prSet presAssocID="{F21A1BF6-76D7-4006-A74D-68230384623D}" presName="conn2-1" presStyleLbl="parChTrans1D2" presStyleIdx="1" presStyleCnt="4" custSzX="700355"/>
      <dgm:spPr/>
    </dgm:pt>
    <dgm:pt modelId="{38D3BC90-0270-434A-A038-684843DC87B9}" type="pres">
      <dgm:prSet presAssocID="{F21A1BF6-76D7-4006-A74D-68230384623D}" presName="connTx" presStyleLbl="parChTrans1D2" presStyleIdx="1" presStyleCnt="4"/>
      <dgm:spPr/>
    </dgm:pt>
    <dgm:pt modelId="{6614C541-89EC-4CA0-AA37-D3F51E806332}" type="pres">
      <dgm:prSet presAssocID="{6F305F96-40A4-4A2C-B9F8-43381EAEEB95}" presName="root2" presStyleCnt="0"/>
      <dgm:spPr/>
    </dgm:pt>
    <dgm:pt modelId="{7FFB3CDA-F6A9-4D2B-ACDE-D4CB8A7011C6}" type="pres">
      <dgm:prSet presAssocID="{6F305F96-40A4-4A2C-B9F8-43381EAEEB95}" presName="LevelTwoTextNode" presStyleLbl="node2" presStyleIdx="1" presStyleCnt="4" custScaleX="84541" custLinFactX="-56504" custLinFactY="85905" custLinFactNeighborX="-100000" custLinFactNeighborY="100000">
        <dgm:presLayoutVars>
          <dgm:chPref val="3"/>
        </dgm:presLayoutVars>
      </dgm:prSet>
      <dgm:spPr/>
    </dgm:pt>
    <dgm:pt modelId="{627B9F4B-EADD-4677-95D4-F66B3A937D1B}" type="pres">
      <dgm:prSet presAssocID="{6F305F96-40A4-4A2C-B9F8-43381EAEEB95}" presName="level3hierChild" presStyleCnt="0"/>
      <dgm:spPr/>
    </dgm:pt>
    <dgm:pt modelId="{3336C2DF-02C5-4DBD-AC79-82E353534030}" type="pres">
      <dgm:prSet presAssocID="{008AB388-D78C-41CF-8037-66866057262D}" presName="conn2-1" presStyleLbl="parChTrans1D2" presStyleIdx="2" presStyleCnt="4" custSzX="2051600"/>
      <dgm:spPr/>
    </dgm:pt>
    <dgm:pt modelId="{48A96744-0BA4-4050-8AD4-A2B1E49C7462}" type="pres">
      <dgm:prSet presAssocID="{008AB388-D78C-41CF-8037-66866057262D}" presName="connTx" presStyleLbl="parChTrans1D2" presStyleIdx="2" presStyleCnt="4"/>
      <dgm:spPr/>
    </dgm:pt>
    <dgm:pt modelId="{0692A099-4EF1-4821-B768-275FC00331F1}" type="pres">
      <dgm:prSet presAssocID="{1FE81483-50E9-4BC6-8E21-2E1EDF98E845}" presName="root2" presStyleCnt="0"/>
      <dgm:spPr/>
    </dgm:pt>
    <dgm:pt modelId="{3E65CD9D-9817-4F4F-86A2-EB9291FFF1D5}" type="pres">
      <dgm:prSet presAssocID="{1FE81483-50E9-4BC6-8E21-2E1EDF98E845}" presName="LevelTwoTextNode" presStyleLbl="node2" presStyleIdx="2" presStyleCnt="4" custScaleX="84541" custLinFactX="-58467" custLinFactY="107217" custLinFactNeighborX="-100000" custLinFactNeighborY="200000">
        <dgm:presLayoutVars>
          <dgm:chPref val="3"/>
        </dgm:presLayoutVars>
      </dgm:prSet>
      <dgm:spPr/>
    </dgm:pt>
    <dgm:pt modelId="{AB000F93-DD3E-42AF-9391-53B53CEA02B9}" type="pres">
      <dgm:prSet presAssocID="{1FE81483-50E9-4BC6-8E21-2E1EDF98E845}" presName="level3hierChild" presStyleCnt="0"/>
      <dgm:spPr/>
    </dgm:pt>
    <dgm:pt modelId="{7F8A1469-7795-4863-AB2C-20DF7ECA2670}" type="pres">
      <dgm:prSet presAssocID="{30DD3908-3444-4818-B588-02B3DCCAF031}" presName="conn2-1" presStyleLbl="parChTrans1D2" presStyleIdx="3" presStyleCnt="4"/>
      <dgm:spPr/>
    </dgm:pt>
    <dgm:pt modelId="{A390190E-CCC4-4DF9-A480-5CD484BC8FF6}" type="pres">
      <dgm:prSet presAssocID="{30DD3908-3444-4818-B588-02B3DCCAF031}" presName="connTx" presStyleLbl="parChTrans1D2" presStyleIdx="3" presStyleCnt="4"/>
      <dgm:spPr/>
    </dgm:pt>
    <dgm:pt modelId="{7CD5BA2C-A3B7-493B-B155-83572BC5B018}" type="pres">
      <dgm:prSet presAssocID="{291A1FDA-9F9E-440B-8473-1687ECB5D027}" presName="root2" presStyleCnt="0"/>
      <dgm:spPr/>
    </dgm:pt>
    <dgm:pt modelId="{6725EF67-B119-4D70-9C2E-01A103F71277}" type="pres">
      <dgm:prSet presAssocID="{291A1FDA-9F9E-440B-8473-1687ECB5D027}" presName="LevelTwoTextNode" presStyleLbl="node2" presStyleIdx="3" presStyleCnt="4" custScaleX="84541" custLinFactX="-100000" custLinFactY="200000" custLinFactNeighborX="-105703" custLinFactNeighborY="239166">
        <dgm:presLayoutVars>
          <dgm:chPref val="3"/>
        </dgm:presLayoutVars>
      </dgm:prSet>
      <dgm:spPr/>
    </dgm:pt>
    <dgm:pt modelId="{D7D35926-B282-4680-8586-3BEF54C4C9D0}" type="pres">
      <dgm:prSet presAssocID="{291A1FDA-9F9E-440B-8473-1687ECB5D027}" presName="level3hierChild" presStyleCnt="0"/>
      <dgm:spPr/>
    </dgm:pt>
    <dgm:pt modelId="{870BD529-6113-4C44-83FA-2B25294E7CA7}" type="pres">
      <dgm:prSet presAssocID="{7B1E4184-52C6-42E3-91CD-94B3E5F0204C}" presName="root1" presStyleCnt="0"/>
      <dgm:spPr/>
    </dgm:pt>
    <dgm:pt modelId="{62CD4F8E-07B1-47B1-BF8C-B529A1F55A17}" type="pres">
      <dgm:prSet presAssocID="{7B1E4184-52C6-42E3-91CD-94B3E5F0204C}" presName="LevelOneTextNode" presStyleLbl="node0" presStyleIdx="1" presStyleCnt="7" custLinFactX="56953" custLinFactY="-100000" custLinFactNeighborX="100000" custLinFactNeighborY="-177337">
        <dgm:presLayoutVars>
          <dgm:chPref val="3"/>
        </dgm:presLayoutVars>
      </dgm:prSet>
      <dgm:spPr/>
    </dgm:pt>
    <dgm:pt modelId="{0987DF22-67EC-4767-9EE8-6197B09A79B3}" type="pres">
      <dgm:prSet presAssocID="{7B1E4184-52C6-42E3-91CD-94B3E5F0204C}" presName="level2hierChild" presStyleCnt="0"/>
      <dgm:spPr/>
    </dgm:pt>
    <dgm:pt modelId="{AE5FD34F-EC73-41FF-98C1-FCB0BFD9B9C7}" type="pres">
      <dgm:prSet presAssocID="{E29FE844-7327-4399-B834-A92D9704D0B9}" presName="root1" presStyleCnt="0"/>
      <dgm:spPr/>
    </dgm:pt>
    <dgm:pt modelId="{8CE9B5E1-8C07-498B-A529-C4BA19C67061}" type="pres">
      <dgm:prSet presAssocID="{E29FE844-7327-4399-B834-A92D9704D0B9}" presName="LevelOneTextNode" presStyleLbl="node0" presStyleIdx="2" presStyleCnt="7" custLinFactX="40687" custLinFactNeighborX="100000" custLinFactNeighborY="-57802">
        <dgm:presLayoutVars>
          <dgm:chPref val="3"/>
        </dgm:presLayoutVars>
      </dgm:prSet>
      <dgm:spPr/>
    </dgm:pt>
    <dgm:pt modelId="{82851B0A-E7E3-417E-AA76-9328BB623DFE}" type="pres">
      <dgm:prSet presAssocID="{E29FE844-7327-4399-B834-A92D9704D0B9}" presName="level2hierChild" presStyleCnt="0"/>
      <dgm:spPr/>
    </dgm:pt>
    <dgm:pt modelId="{AAC2EF17-8671-4DDB-A22C-BA8C11D83FA2}" type="pres">
      <dgm:prSet presAssocID="{301DD7EA-3AE6-4C5B-8146-A65DE36A4DD7}" presName="root1" presStyleCnt="0"/>
      <dgm:spPr/>
    </dgm:pt>
    <dgm:pt modelId="{2B8C249D-DF6A-421F-A680-7EC6CDDBAA46}" type="pres">
      <dgm:prSet presAssocID="{301DD7EA-3AE6-4C5B-8146-A65DE36A4DD7}" presName="LevelOneTextNode" presStyleLbl="node0" presStyleIdx="3" presStyleCnt="7" custLinFactX="28321" custLinFactNeighborX="100000" custLinFactNeighborY="-29006">
        <dgm:presLayoutVars>
          <dgm:chPref val="3"/>
        </dgm:presLayoutVars>
      </dgm:prSet>
      <dgm:spPr/>
    </dgm:pt>
    <dgm:pt modelId="{6115A983-04C2-4E59-9BDE-8B14AA1134A5}" type="pres">
      <dgm:prSet presAssocID="{301DD7EA-3AE6-4C5B-8146-A65DE36A4DD7}" presName="level2hierChild" presStyleCnt="0"/>
      <dgm:spPr/>
    </dgm:pt>
    <dgm:pt modelId="{4456E8DB-3E53-4B79-9536-119400913B1D}" type="pres">
      <dgm:prSet presAssocID="{32F58282-8CEC-4A2B-9FFB-D09F38D43E6C}" presName="root1" presStyleCnt="0"/>
      <dgm:spPr/>
    </dgm:pt>
    <dgm:pt modelId="{5A38FB7B-E173-40FF-B1C0-678476FDACF2}" type="pres">
      <dgm:prSet presAssocID="{32F58282-8CEC-4A2B-9FFB-D09F38D43E6C}" presName="LevelOneTextNode" presStyleLbl="node0" presStyleIdx="4" presStyleCnt="7" custLinFactY="70670" custLinFactNeighborX="74337" custLinFactNeighborY="100000">
        <dgm:presLayoutVars>
          <dgm:chPref val="3"/>
        </dgm:presLayoutVars>
      </dgm:prSet>
      <dgm:spPr/>
    </dgm:pt>
    <dgm:pt modelId="{A0E6DCBF-28E3-45E9-A96F-556A204A37C5}" type="pres">
      <dgm:prSet presAssocID="{32F58282-8CEC-4A2B-9FFB-D09F38D43E6C}" presName="level2hierChild" presStyleCnt="0"/>
      <dgm:spPr/>
    </dgm:pt>
    <dgm:pt modelId="{801B96D2-7BC1-419F-A833-F8AC5C099C88}" type="pres">
      <dgm:prSet presAssocID="{242CD752-89A4-4A57-B176-318DC7299670}" presName="root1" presStyleCnt="0"/>
      <dgm:spPr/>
    </dgm:pt>
    <dgm:pt modelId="{68CB08D5-516B-41E8-9027-079481502FDF}" type="pres">
      <dgm:prSet presAssocID="{242CD752-89A4-4A57-B176-318DC7299670}" presName="LevelOneTextNode" presStyleLbl="node0" presStyleIdx="5" presStyleCnt="7" custLinFactY="-8613" custLinFactNeighborX="96262" custLinFactNeighborY="-100000">
        <dgm:presLayoutVars>
          <dgm:chPref val="3"/>
        </dgm:presLayoutVars>
      </dgm:prSet>
      <dgm:spPr/>
    </dgm:pt>
    <dgm:pt modelId="{0ABF4667-30BA-4649-8DF7-ECACAB6E6439}" type="pres">
      <dgm:prSet presAssocID="{242CD752-89A4-4A57-B176-318DC7299670}" presName="level2hierChild" presStyleCnt="0"/>
      <dgm:spPr/>
    </dgm:pt>
    <dgm:pt modelId="{E09E6BC9-C5D1-4010-9BB0-20CABB666752}" type="pres">
      <dgm:prSet presAssocID="{99495878-D72A-425B-A29E-43B98A331399}" presName="root1" presStyleCnt="0"/>
      <dgm:spPr/>
    </dgm:pt>
    <dgm:pt modelId="{FF0EC1D7-6FB8-473C-95E7-229E1D3948C3}" type="pres">
      <dgm:prSet presAssocID="{99495878-D72A-425B-A29E-43B98A331399}" presName="LevelOneTextNode" presStyleLbl="node0" presStyleIdx="6" presStyleCnt="7" custLinFactX="46277" custLinFactY="-300000" custLinFactNeighborX="100000" custLinFactNeighborY="-366635">
        <dgm:presLayoutVars>
          <dgm:chPref val="3"/>
        </dgm:presLayoutVars>
      </dgm:prSet>
      <dgm:spPr/>
    </dgm:pt>
    <dgm:pt modelId="{5BDF790F-39E4-4037-847F-394A39A5349E}" type="pres">
      <dgm:prSet presAssocID="{99495878-D72A-425B-A29E-43B98A331399}" presName="level2hierChild" presStyleCnt="0"/>
      <dgm:spPr/>
    </dgm:pt>
  </dgm:ptLst>
  <dgm:cxnLst>
    <dgm:cxn modelId="{34454C13-C8F0-4CEE-AA20-9C9252F5BC82}" type="presOf" srcId="{4A50D0DA-26B4-4E09-A6F3-216E3FA57EBD}" destId="{90ED8309-5FB9-4227-AC18-3897457B1D82}" srcOrd="0" destOrd="0" presId="urn:microsoft.com/office/officeart/2005/8/layout/hierarchy2"/>
    <dgm:cxn modelId="{55C35413-AE90-4FE2-94B8-514AC1872FBD}" srcId="{D75BB8EB-E6FE-44B7-8EBD-4FE29130B7B0}" destId="{291A1FDA-9F9E-440B-8473-1687ECB5D027}" srcOrd="3" destOrd="0" parTransId="{30DD3908-3444-4818-B588-02B3DCCAF031}" sibTransId="{55CC1DF7-91D2-47B0-9AFF-7CF88016D774}"/>
    <dgm:cxn modelId="{4E4DA413-195F-4175-A756-5AD65FD2FFAB}" type="presOf" srcId="{008AB388-D78C-41CF-8037-66866057262D}" destId="{48A96744-0BA4-4050-8AD4-A2B1E49C7462}" srcOrd="1" destOrd="0" presId="urn:microsoft.com/office/officeart/2005/8/layout/hierarchy2"/>
    <dgm:cxn modelId="{BC90D02B-9D09-445B-BEAB-E836B2F998EB}" type="presOf" srcId="{7B1E4184-52C6-42E3-91CD-94B3E5F0204C}" destId="{62CD4F8E-07B1-47B1-BF8C-B529A1F55A17}" srcOrd="0" destOrd="0" presId="urn:microsoft.com/office/officeart/2005/8/layout/hierarchy2"/>
    <dgm:cxn modelId="{2442713F-6DF8-44F6-B2E2-A4F843E171F6}" srcId="{D75BB8EB-E6FE-44B7-8EBD-4FE29130B7B0}" destId="{1FE81483-50E9-4BC6-8E21-2E1EDF98E845}" srcOrd="2" destOrd="0" parTransId="{008AB388-D78C-41CF-8037-66866057262D}" sibTransId="{38D21144-D25C-4B95-8AB5-19F3CF0B894E}"/>
    <dgm:cxn modelId="{FE21A85C-7CB6-412A-8A18-F1C07E63276F}" srcId="{D75BB8EB-E6FE-44B7-8EBD-4FE29130B7B0}" destId="{6F305F96-40A4-4A2C-B9F8-43381EAEEB95}" srcOrd="1" destOrd="0" parTransId="{F21A1BF6-76D7-4006-A74D-68230384623D}" sibTransId="{4A322D64-5AFF-4C9E-A189-B8F84F70284A}"/>
    <dgm:cxn modelId="{5B54FE62-8DE7-480A-A82C-2A02E0187710}" srcId="{8220D973-9264-4969-8954-B7DC15517861}" destId="{32F58282-8CEC-4A2B-9FFB-D09F38D43E6C}" srcOrd="4" destOrd="0" parTransId="{2F99241A-E057-4A8C-8AB2-9C3CA7C80C40}" sibTransId="{3DD14936-5FA7-451F-AD52-49AD016E9A18}"/>
    <dgm:cxn modelId="{0FC7D543-7302-457F-813B-1D1B3D624209}" srcId="{8220D973-9264-4969-8954-B7DC15517861}" destId="{D75BB8EB-E6FE-44B7-8EBD-4FE29130B7B0}" srcOrd="0" destOrd="0" parTransId="{4FA2E79A-7ECB-4336-B31A-8EDB03F2502A}" sibTransId="{37E0253D-D63B-405D-B2B4-D1BE59BCD890}"/>
    <dgm:cxn modelId="{77DF1D4A-EE7F-480C-BE73-D7D75A8B21E7}" srcId="{8220D973-9264-4969-8954-B7DC15517861}" destId="{99495878-D72A-425B-A29E-43B98A331399}" srcOrd="6" destOrd="0" parTransId="{3C164EFF-3775-4847-8B55-B109DC839F6C}" sibTransId="{23BFD021-2A04-43F9-9EC7-C48952371429}"/>
    <dgm:cxn modelId="{9665DD6D-9E04-48BF-8FA4-07E5ADB7A5C6}" type="presOf" srcId="{8220D973-9264-4969-8954-B7DC15517861}" destId="{0E82A775-EE65-4C27-8D57-A68A11AFA8C8}" srcOrd="0" destOrd="0" presId="urn:microsoft.com/office/officeart/2005/8/layout/hierarchy2"/>
    <dgm:cxn modelId="{C62D9D50-9AE0-477B-B13C-E8C7CE9529F8}" srcId="{8220D973-9264-4969-8954-B7DC15517861}" destId="{301DD7EA-3AE6-4C5B-8146-A65DE36A4DD7}" srcOrd="3" destOrd="0" parTransId="{8FF193E3-0EC7-4462-AE44-4EB6DCC555B0}" sibTransId="{FA933593-BD94-4D2C-AE3A-B6A80C790323}"/>
    <dgm:cxn modelId="{800AD555-60AB-4949-BAB4-BC6C5A6E8BDA}" type="presOf" srcId="{F21A1BF6-76D7-4006-A74D-68230384623D}" destId="{011EF43C-10C7-4632-8F78-63523EE10D6A}" srcOrd="0" destOrd="0" presId="urn:microsoft.com/office/officeart/2005/8/layout/hierarchy2"/>
    <dgm:cxn modelId="{42AF3377-58D9-447A-BD4C-F96D94EB05BF}" srcId="{8220D973-9264-4969-8954-B7DC15517861}" destId="{7B1E4184-52C6-42E3-91CD-94B3E5F0204C}" srcOrd="1" destOrd="0" parTransId="{2E1E7D28-AB6C-4E8A-A710-0E3D579FD900}" sibTransId="{8F29C07A-9821-47D0-9B63-ADDAD925CC40}"/>
    <dgm:cxn modelId="{2225E58A-3781-47C9-8012-0D47B98999C4}" srcId="{D75BB8EB-E6FE-44B7-8EBD-4FE29130B7B0}" destId="{D5D8C175-12FB-4E63-8B26-6D11DF40E564}" srcOrd="0" destOrd="0" parTransId="{4A50D0DA-26B4-4E09-A6F3-216E3FA57EBD}" sibTransId="{33A194C6-CA35-4B9F-90A9-FC5F0D237C32}"/>
    <dgm:cxn modelId="{C954A992-9B3D-4A37-AD86-3A666E7547E7}" type="presOf" srcId="{30DD3908-3444-4818-B588-02B3DCCAF031}" destId="{A390190E-CCC4-4DF9-A480-5CD484BC8FF6}" srcOrd="1" destOrd="0" presId="urn:microsoft.com/office/officeart/2005/8/layout/hierarchy2"/>
    <dgm:cxn modelId="{0A97A594-7405-427B-A8F5-B2E47A28DA56}" type="presOf" srcId="{6F305F96-40A4-4A2C-B9F8-43381EAEEB95}" destId="{7FFB3CDA-F6A9-4D2B-ACDE-D4CB8A7011C6}" srcOrd="0" destOrd="0" presId="urn:microsoft.com/office/officeart/2005/8/layout/hierarchy2"/>
    <dgm:cxn modelId="{341B6796-9461-4B9D-B138-C4FC54187C8C}" type="presOf" srcId="{99495878-D72A-425B-A29E-43B98A331399}" destId="{FF0EC1D7-6FB8-473C-95E7-229E1D3948C3}" srcOrd="0" destOrd="0" presId="urn:microsoft.com/office/officeart/2005/8/layout/hierarchy2"/>
    <dgm:cxn modelId="{CA424DAF-9D6F-4843-9D16-D14BE8FBEF78}" type="presOf" srcId="{1FE81483-50E9-4BC6-8E21-2E1EDF98E845}" destId="{3E65CD9D-9817-4F4F-86A2-EB9291FFF1D5}" srcOrd="0" destOrd="0" presId="urn:microsoft.com/office/officeart/2005/8/layout/hierarchy2"/>
    <dgm:cxn modelId="{5B5706B2-AE93-4FAF-B88C-70F466FFB7D1}" type="presOf" srcId="{291A1FDA-9F9E-440B-8473-1687ECB5D027}" destId="{6725EF67-B119-4D70-9C2E-01A103F71277}" srcOrd="0" destOrd="0" presId="urn:microsoft.com/office/officeart/2005/8/layout/hierarchy2"/>
    <dgm:cxn modelId="{48C45CB7-641E-40A4-96C3-931871E7AAEF}" type="presOf" srcId="{D5D8C175-12FB-4E63-8B26-6D11DF40E564}" destId="{CD5EB3A6-83F5-4EBD-874F-50FD0F0EC63E}" srcOrd="0" destOrd="0" presId="urn:microsoft.com/office/officeart/2005/8/layout/hierarchy2"/>
    <dgm:cxn modelId="{8096C1BF-BB13-46ED-A791-FA1002864934}" type="presOf" srcId="{008AB388-D78C-41CF-8037-66866057262D}" destId="{3336C2DF-02C5-4DBD-AC79-82E353534030}" srcOrd="0" destOrd="0" presId="urn:microsoft.com/office/officeart/2005/8/layout/hierarchy2"/>
    <dgm:cxn modelId="{5A78C7C6-2C82-4942-97F5-887B1E0A246D}" type="presOf" srcId="{242CD752-89A4-4A57-B176-318DC7299670}" destId="{68CB08D5-516B-41E8-9027-079481502FDF}" srcOrd="0" destOrd="0" presId="urn:microsoft.com/office/officeart/2005/8/layout/hierarchy2"/>
    <dgm:cxn modelId="{FDF79CD5-E5E0-420B-B0E8-FD7F0AC656C7}" type="presOf" srcId="{301DD7EA-3AE6-4C5B-8146-A65DE36A4DD7}" destId="{2B8C249D-DF6A-421F-A680-7EC6CDDBAA46}" srcOrd="0" destOrd="0" presId="urn:microsoft.com/office/officeart/2005/8/layout/hierarchy2"/>
    <dgm:cxn modelId="{2E52F2D5-0531-4153-9589-6DD99B75E47B}" type="presOf" srcId="{D75BB8EB-E6FE-44B7-8EBD-4FE29130B7B0}" destId="{DC2C4EDB-5855-4D9C-AEDD-B9EA34951C39}" srcOrd="0" destOrd="0" presId="urn:microsoft.com/office/officeart/2005/8/layout/hierarchy2"/>
    <dgm:cxn modelId="{14F2A5E3-87DE-4797-A7F5-6867EC9FB27D}" type="presOf" srcId="{4A50D0DA-26B4-4E09-A6F3-216E3FA57EBD}" destId="{A258F964-BD10-4D09-A2A0-3D2DBEB16C8E}" srcOrd="1" destOrd="0" presId="urn:microsoft.com/office/officeart/2005/8/layout/hierarchy2"/>
    <dgm:cxn modelId="{755828E7-1BB7-450A-AD67-5E6997CEA1AB}" srcId="{8220D973-9264-4969-8954-B7DC15517861}" destId="{242CD752-89A4-4A57-B176-318DC7299670}" srcOrd="5" destOrd="0" parTransId="{4CBB8CEE-3923-4252-852C-C56B24495DBD}" sibTransId="{D03C56B7-3320-47BF-A103-3501C4C36D1F}"/>
    <dgm:cxn modelId="{2C4E5EEA-6DCF-442D-98A3-4667A0941FB8}" type="presOf" srcId="{E29FE844-7327-4399-B834-A92D9704D0B9}" destId="{8CE9B5E1-8C07-498B-A529-C4BA19C67061}" srcOrd="0" destOrd="0" presId="urn:microsoft.com/office/officeart/2005/8/layout/hierarchy2"/>
    <dgm:cxn modelId="{D1E069EA-D15C-45BB-A2EA-3B58CB0811DB}" srcId="{8220D973-9264-4969-8954-B7DC15517861}" destId="{E29FE844-7327-4399-B834-A92D9704D0B9}" srcOrd="2" destOrd="0" parTransId="{D69CD62B-A970-4020-BBEA-C6C30B648B29}" sibTransId="{A86EB284-FC99-4237-86C9-D8CA886E5142}"/>
    <dgm:cxn modelId="{0A19BDF4-AD19-4400-8F17-3BBDB0F7269A}" type="presOf" srcId="{30DD3908-3444-4818-B588-02B3DCCAF031}" destId="{7F8A1469-7795-4863-AB2C-20DF7ECA2670}" srcOrd="0" destOrd="0" presId="urn:microsoft.com/office/officeart/2005/8/layout/hierarchy2"/>
    <dgm:cxn modelId="{CD5858F7-1BC1-452B-9BBB-48806E43A65E}" type="presOf" srcId="{F21A1BF6-76D7-4006-A74D-68230384623D}" destId="{38D3BC90-0270-434A-A038-684843DC87B9}" srcOrd="1" destOrd="0" presId="urn:microsoft.com/office/officeart/2005/8/layout/hierarchy2"/>
    <dgm:cxn modelId="{A41203FE-A0ED-4548-A4F9-852EB9BB92BE}" type="presOf" srcId="{32F58282-8CEC-4A2B-9FFB-D09F38D43E6C}" destId="{5A38FB7B-E173-40FF-B1C0-678476FDACF2}" srcOrd="0" destOrd="0" presId="urn:microsoft.com/office/officeart/2005/8/layout/hierarchy2"/>
    <dgm:cxn modelId="{BD755560-6D1D-4B61-9CA0-0F3609D2698D}" type="presParOf" srcId="{0E82A775-EE65-4C27-8D57-A68A11AFA8C8}" destId="{3048EE45-4C37-45E9-8420-1AB723393B91}" srcOrd="0" destOrd="0" presId="urn:microsoft.com/office/officeart/2005/8/layout/hierarchy2"/>
    <dgm:cxn modelId="{57868817-7ADC-4AFA-9980-92A2EF4D1A94}" type="presParOf" srcId="{3048EE45-4C37-45E9-8420-1AB723393B91}" destId="{DC2C4EDB-5855-4D9C-AEDD-B9EA34951C39}" srcOrd="0" destOrd="0" presId="urn:microsoft.com/office/officeart/2005/8/layout/hierarchy2"/>
    <dgm:cxn modelId="{08F417F6-AE22-4879-8F4E-AA073D9404CA}" type="presParOf" srcId="{3048EE45-4C37-45E9-8420-1AB723393B91}" destId="{1EF0A1DD-00D5-4613-B80D-FE869C14468C}" srcOrd="1" destOrd="0" presId="urn:microsoft.com/office/officeart/2005/8/layout/hierarchy2"/>
    <dgm:cxn modelId="{C2AA20AF-1FE1-4003-B8EB-4122347540CA}" type="presParOf" srcId="{1EF0A1DD-00D5-4613-B80D-FE869C14468C}" destId="{90ED8309-5FB9-4227-AC18-3897457B1D82}" srcOrd="0" destOrd="0" presId="urn:microsoft.com/office/officeart/2005/8/layout/hierarchy2"/>
    <dgm:cxn modelId="{8439B5BD-76C8-48FF-ABC8-0147BF49C5F3}" type="presParOf" srcId="{90ED8309-5FB9-4227-AC18-3897457B1D82}" destId="{A258F964-BD10-4D09-A2A0-3D2DBEB16C8E}" srcOrd="0" destOrd="0" presId="urn:microsoft.com/office/officeart/2005/8/layout/hierarchy2"/>
    <dgm:cxn modelId="{EB18EC4C-CEB9-491E-A67A-13301E154539}" type="presParOf" srcId="{1EF0A1DD-00D5-4613-B80D-FE869C14468C}" destId="{55C5753B-EC40-412E-81E6-03B6D00C7B94}" srcOrd="1" destOrd="0" presId="urn:microsoft.com/office/officeart/2005/8/layout/hierarchy2"/>
    <dgm:cxn modelId="{50D0AD41-7EAE-439B-971C-39AA96ABF7C6}" type="presParOf" srcId="{55C5753B-EC40-412E-81E6-03B6D00C7B94}" destId="{CD5EB3A6-83F5-4EBD-874F-50FD0F0EC63E}" srcOrd="0" destOrd="0" presId="urn:microsoft.com/office/officeart/2005/8/layout/hierarchy2"/>
    <dgm:cxn modelId="{8DA23AFC-A544-4A9F-96B8-0E1EB0FA75FA}" type="presParOf" srcId="{55C5753B-EC40-412E-81E6-03B6D00C7B94}" destId="{5B4F8B7B-24EB-42DB-9CB9-DD03AFA37E07}" srcOrd="1" destOrd="0" presId="urn:microsoft.com/office/officeart/2005/8/layout/hierarchy2"/>
    <dgm:cxn modelId="{1337355D-1DDA-4292-938B-2F0E4E1F9F8B}" type="presParOf" srcId="{1EF0A1DD-00D5-4613-B80D-FE869C14468C}" destId="{011EF43C-10C7-4632-8F78-63523EE10D6A}" srcOrd="2" destOrd="0" presId="urn:microsoft.com/office/officeart/2005/8/layout/hierarchy2"/>
    <dgm:cxn modelId="{7D799111-A695-4B0A-B067-8FD319F779E8}" type="presParOf" srcId="{011EF43C-10C7-4632-8F78-63523EE10D6A}" destId="{38D3BC90-0270-434A-A038-684843DC87B9}" srcOrd="0" destOrd="0" presId="urn:microsoft.com/office/officeart/2005/8/layout/hierarchy2"/>
    <dgm:cxn modelId="{0660E066-8CAF-4E60-8045-00597F14749F}" type="presParOf" srcId="{1EF0A1DD-00D5-4613-B80D-FE869C14468C}" destId="{6614C541-89EC-4CA0-AA37-D3F51E806332}" srcOrd="3" destOrd="0" presId="urn:microsoft.com/office/officeart/2005/8/layout/hierarchy2"/>
    <dgm:cxn modelId="{6C3D6CAF-397A-49F3-AA1C-7C9BFD792B13}" type="presParOf" srcId="{6614C541-89EC-4CA0-AA37-D3F51E806332}" destId="{7FFB3CDA-F6A9-4D2B-ACDE-D4CB8A7011C6}" srcOrd="0" destOrd="0" presId="urn:microsoft.com/office/officeart/2005/8/layout/hierarchy2"/>
    <dgm:cxn modelId="{B952BDC7-4AE7-49E0-9187-2F9B5896C016}" type="presParOf" srcId="{6614C541-89EC-4CA0-AA37-D3F51E806332}" destId="{627B9F4B-EADD-4677-95D4-F66B3A937D1B}" srcOrd="1" destOrd="0" presId="urn:microsoft.com/office/officeart/2005/8/layout/hierarchy2"/>
    <dgm:cxn modelId="{849A7C0D-72EB-4380-8252-4A399FF54A37}" type="presParOf" srcId="{1EF0A1DD-00D5-4613-B80D-FE869C14468C}" destId="{3336C2DF-02C5-4DBD-AC79-82E353534030}" srcOrd="4" destOrd="0" presId="urn:microsoft.com/office/officeart/2005/8/layout/hierarchy2"/>
    <dgm:cxn modelId="{EFE365CB-6465-46DB-B551-A0655AAA926E}" type="presParOf" srcId="{3336C2DF-02C5-4DBD-AC79-82E353534030}" destId="{48A96744-0BA4-4050-8AD4-A2B1E49C7462}" srcOrd="0" destOrd="0" presId="urn:microsoft.com/office/officeart/2005/8/layout/hierarchy2"/>
    <dgm:cxn modelId="{8019C802-FF56-43BE-9771-63A45038E555}" type="presParOf" srcId="{1EF0A1DD-00D5-4613-B80D-FE869C14468C}" destId="{0692A099-4EF1-4821-B768-275FC00331F1}" srcOrd="5" destOrd="0" presId="urn:microsoft.com/office/officeart/2005/8/layout/hierarchy2"/>
    <dgm:cxn modelId="{49341BC1-913D-4E36-BC63-0ECBFA160E8A}" type="presParOf" srcId="{0692A099-4EF1-4821-B768-275FC00331F1}" destId="{3E65CD9D-9817-4F4F-86A2-EB9291FFF1D5}" srcOrd="0" destOrd="0" presId="urn:microsoft.com/office/officeart/2005/8/layout/hierarchy2"/>
    <dgm:cxn modelId="{978A25C7-3895-47A7-AA87-A28FBA4DF16E}" type="presParOf" srcId="{0692A099-4EF1-4821-B768-275FC00331F1}" destId="{AB000F93-DD3E-42AF-9391-53B53CEA02B9}" srcOrd="1" destOrd="0" presId="urn:microsoft.com/office/officeart/2005/8/layout/hierarchy2"/>
    <dgm:cxn modelId="{1B7F19D8-E424-4EFF-A3CF-553334C1B098}" type="presParOf" srcId="{1EF0A1DD-00D5-4613-B80D-FE869C14468C}" destId="{7F8A1469-7795-4863-AB2C-20DF7ECA2670}" srcOrd="6" destOrd="0" presId="urn:microsoft.com/office/officeart/2005/8/layout/hierarchy2"/>
    <dgm:cxn modelId="{348C6640-58A0-4361-8AA2-7EDEEF80251A}" type="presParOf" srcId="{7F8A1469-7795-4863-AB2C-20DF7ECA2670}" destId="{A390190E-CCC4-4DF9-A480-5CD484BC8FF6}" srcOrd="0" destOrd="0" presId="urn:microsoft.com/office/officeart/2005/8/layout/hierarchy2"/>
    <dgm:cxn modelId="{D0D9C170-F40B-4BB3-B267-82D0A02004EC}" type="presParOf" srcId="{1EF0A1DD-00D5-4613-B80D-FE869C14468C}" destId="{7CD5BA2C-A3B7-493B-B155-83572BC5B018}" srcOrd="7" destOrd="0" presId="urn:microsoft.com/office/officeart/2005/8/layout/hierarchy2"/>
    <dgm:cxn modelId="{B8C16CAD-7629-41E6-81A3-3A8C7449C296}" type="presParOf" srcId="{7CD5BA2C-A3B7-493B-B155-83572BC5B018}" destId="{6725EF67-B119-4D70-9C2E-01A103F71277}" srcOrd="0" destOrd="0" presId="urn:microsoft.com/office/officeart/2005/8/layout/hierarchy2"/>
    <dgm:cxn modelId="{8FBA09DC-596F-48CD-8600-2CD22D3D37E2}" type="presParOf" srcId="{7CD5BA2C-A3B7-493B-B155-83572BC5B018}" destId="{D7D35926-B282-4680-8586-3BEF54C4C9D0}" srcOrd="1" destOrd="0" presId="urn:microsoft.com/office/officeart/2005/8/layout/hierarchy2"/>
    <dgm:cxn modelId="{31757E33-5C47-4A7D-B7BE-7D9A6E6E2DAD}" type="presParOf" srcId="{0E82A775-EE65-4C27-8D57-A68A11AFA8C8}" destId="{870BD529-6113-4C44-83FA-2B25294E7CA7}" srcOrd="1" destOrd="0" presId="urn:microsoft.com/office/officeart/2005/8/layout/hierarchy2"/>
    <dgm:cxn modelId="{A49AE2AF-8994-4D98-8569-2A033F22DB2A}" type="presParOf" srcId="{870BD529-6113-4C44-83FA-2B25294E7CA7}" destId="{62CD4F8E-07B1-47B1-BF8C-B529A1F55A17}" srcOrd="0" destOrd="0" presId="urn:microsoft.com/office/officeart/2005/8/layout/hierarchy2"/>
    <dgm:cxn modelId="{B539F508-436D-4BED-A6E1-27F6E5F8A826}" type="presParOf" srcId="{870BD529-6113-4C44-83FA-2B25294E7CA7}" destId="{0987DF22-67EC-4767-9EE8-6197B09A79B3}" srcOrd="1" destOrd="0" presId="urn:microsoft.com/office/officeart/2005/8/layout/hierarchy2"/>
    <dgm:cxn modelId="{1D30332A-5BA3-42A9-81AD-1B5124773641}" type="presParOf" srcId="{0E82A775-EE65-4C27-8D57-A68A11AFA8C8}" destId="{AE5FD34F-EC73-41FF-98C1-FCB0BFD9B9C7}" srcOrd="2" destOrd="0" presId="urn:microsoft.com/office/officeart/2005/8/layout/hierarchy2"/>
    <dgm:cxn modelId="{0D71A3C1-8F7E-4D88-AE48-5487202AC82B}" type="presParOf" srcId="{AE5FD34F-EC73-41FF-98C1-FCB0BFD9B9C7}" destId="{8CE9B5E1-8C07-498B-A529-C4BA19C67061}" srcOrd="0" destOrd="0" presId="urn:microsoft.com/office/officeart/2005/8/layout/hierarchy2"/>
    <dgm:cxn modelId="{BCE8B896-7E48-4E51-85D6-8B0F1FDE8CCC}" type="presParOf" srcId="{AE5FD34F-EC73-41FF-98C1-FCB0BFD9B9C7}" destId="{82851B0A-E7E3-417E-AA76-9328BB623DFE}" srcOrd="1" destOrd="0" presId="urn:microsoft.com/office/officeart/2005/8/layout/hierarchy2"/>
    <dgm:cxn modelId="{F0973FEE-1BEE-4413-965C-1247C23A29E3}" type="presParOf" srcId="{0E82A775-EE65-4C27-8D57-A68A11AFA8C8}" destId="{AAC2EF17-8671-4DDB-A22C-BA8C11D83FA2}" srcOrd="3" destOrd="0" presId="urn:microsoft.com/office/officeart/2005/8/layout/hierarchy2"/>
    <dgm:cxn modelId="{B7E9F445-ABD2-409A-93CC-CA891F77A58C}" type="presParOf" srcId="{AAC2EF17-8671-4DDB-A22C-BA8C11D83FA2}" destId="{2B8C249D-DF6A-421F-A680-7EC6CDDBAA46}" srcOrd="0" destOrd="0" presId="urn:microsoft.com/office/officeart/2005/8/layout/hierarchy2"/>
    <dgm:cxn modelId="{4DA4B75F-78AD-40A7-A68E-59F510B51693}" type="presParOf" srcId="{AAC2EF17-8671-4DDB-A22C-BA8C11D83FA2}" destId="{6115A983-04C2-4E59-9BDE-8B14AA1134A5}" srcOrd="1" destOrd="0" presId="urn:microsoft.com/office/officeart/2005/8/layout/hierarchy2"/>
    <dgm:cxn modelId="{5F543D9D-A627-405A-81E2-33CF622130C4}" type="presParOf" srcId="{0E82A775-EE65-4C27-8D57-A68A11AFA8C8}" destId="{4456E8DB-3E53-4B79-9536-119400913B1D}" srcOrd="4" destOrd="0" presId="urn:microsoft.com/office/officeart/2005/8/layout/hierarchy2"/>
    <dgm:cxn modelId="{3A2E72EC-F8C0-4566-8359-4DB9ADC78DF3}" type="presParOf" srcId="{4456E8DB-3E53-4B79-9536-119400913B1D}" destId="{5A38FB7B-E173-40FF-B1C0-678476FDACF2}" srcOrd="0" destOrd="0" presId="urn:microsoft.com/office/officeart/2005/8/layout/hierarchy2"/>
    <dgm:cxn modelId="{2FB7A7A6-3100-4A7B-A163-AF8CACA5FF00}" type="presParOf" srcId="{4456E8DB-3E53-4B79-9536-119400913B1D}" destId="{A0E6DCBF-28E3-45E9-A96F-556A204A37C5}" srcOrd="1" destOrd="0" presId="urn:microsoft.com/office/officeart/2005/8/layout/hierarchy2"/>
    <dgm:cxn modelId="{A0596652-6D52-4DC0-8A96-FF6ADA616F4B}" type="presParOf" srcId="{0E82A775-EE65-4C27-8D57-A68A11AFA8C8}" destId="{801B96D2-7BC1-419F-A833-F8AC5C099C88}" srcOrd="5" destOrd="0" presId="urn:microsoft.com/office/officeart/2005/8/layout/hierarchy2"/>
    <dgm:cxn modelId="{A744058A-7F2C-47F7-AB2B-5C495FE614E0}" type="presParOf" srcId="{801B96D2-7BC1-419F-A833-F8AC5C099C88}" destId="{68CB08D5-516B-41E8-9027-079481502FDF}" srcOrd="0" destOrd="0" presId="urn:microsoft.com/office/officeart/2005/8/layout/hierarchy2"/>
    <dgm:cxn modelId="{1C35B6A6-28FC-4DC1-91DC-861C75E56AA0}" type="presParOf" srcId="{801B96D2-7BC1-419F-A833-F8AC5C099C88}" destId="{0ABF4667-30BA-4649-8DF7-ECACAB6E6439}" srcOrd="1" destOrd="0" presId="urn:microsoft.com/office/officeart/2005/8/layout/hierarchy2"/>
    <dgm:cxn modelId="{DF66E5FE-7F10-436A-9DB0-F54FB743FCD0}" type="presParOf" srcId="{0E82A775-EE65-4C27-8D57-A68A11AFA8C8}" destId="{E09E6BC9-C5D1-4010-9BB0-20CABB666752}" srcOrd="6" destOrd="0" presId="urn:microsoft.com/office/officeart/2005/8/layout/hierarchy2"/>
    <dgm:cxn modelId="{138180BF-AFC5-4040-81CC-AC9D2B90F7E9}" type="presParOf" srcId="{E09E6BC9-C5D1-4010-9BB0-20CABB666752}" destId="{FF0EC1D7-6FB8-473C-95E7-229E1D3948C3}" srcOrd="0" destOrd="0" presId="urn:microsoft.com/office/officeart/2005/8/layout/hierarchy2"/>
    <dgm:cxn modelId="{EF31A703-F66D-49D2-AAC2-5016FAE619D6}" type="presParOf" srcId="{E09E6BC9-C5D1-4010-9BB0-20CABB666752}" destId="{5BDF790F-39E4-4037-847F-394A39A5349E}" srcOrd="1" destOrd="0" presId="urn:microsoft.com/office/officeart/2005/8/layout/hierarchy2"/>
  </dgm:cxnLst>
  <dgm:bg>
    <a:gradFill>
      <a:gsLst>
        <a:gs pos="0">
          <a:schemeClr val="accent1">
            <a:lumMod val="5000"/>
            <a:lumOff val="95000"/>
          </a:schemeClr>
        </a:gs>
        <a:gs pos="39000">
          <a:srgbClr val="A4C7E3"/>
        </a:gs>
        <a:gs pos="33000">
          <a:schemeClr val="accent1">
            <a:lumMod val="45000"/>
            <a:lumOff val="55000"/>
          </a:schemeClr>
        </a:gs>
        <a:gs pos="39000">
          <a:schemeClr val="accent1">
            <a:lumMod val="45000"/>
            <a:lumOff val="55000"/>
          </a:schemeClr>
        </a:gs>
        <a:gs pos="77000">
          <a:schemeClr val="accent1">
            <a:lumMod val="30000"/>
            <a:lumOff val="70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294E91-5E94-432B-811F-527247636C7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FC4DEF8-A724-400C-8BFD-DB7F3D63ECB5}">
      <dgm:prSet/>
      <dgm:spPr/>
      <dgm:t>
        <a:bodyPr/>
        <a:lstStyle/>
        <a:p>
          <a:r>
            <a:rPr lang="en-US" b="0" i="0"/>
            <a:t>Introduction to BOSE as a new development paradigm.</a:t>
          </a:r>
          <a:endParaRPr lang="en-US"/>
        </a:p>
      </dgm:t>
    </dgm:pt>
    <dgm:pt modelId="{D38C219F-6311-470D-BE23-9C872F522F62}" type="parTrans" cxnId="{2469B9AE-9815-4DF1-9859-9B3A3E9CCC9C}">
      <dgm:prSet/>
      <dgm:spPr/>
      <dgm:t>
        <a:bodyPr/>
        <a:lstStyle/>
        <a:p>
          <a:endParaRPr lang="en-US"/>
        </a:p>
      </dgm:t>
    </dgm:pt>
    <dgm:pt modelId="{5F11E501-E1BA-46EA-981B-9A1C90E53F71}" type="sibTrans" cxnId="{2469B9AE-9815-4DF1-9859-9B3A3E9CCC9C}">
      <dgm:prSet/>
      <dgm:spPr/>
      <dgm:t>
        <a:bodyPr/>
        <a:lstStyle/>
        <a:p>
          <a:endParaRPr lang="en-US"/>
        </a:p>
      </dgm:t>
    </dgm:pt>
    <dgm:pt modelId="{094A2FBD-3315-4940-81F8-3A8553112331}">
      <dgm:prSet/>
      <dgm:spPr/>
      <dgm:t>
        <a:bodyPr/>
        <a:lstStyle/>
        <a:p>
          <a:r>
            <a:rPr lang="en-US" b="0" i="0"/>
            <a:t>Recognition of significant differences between blockchain-oriented development and traditional software development.</a:t>
          </a:r>
          <a:endParaRPr lang="en-US"/>
        </a:p>
      </dgm:t>
    </dgm:pt>
    <dgm:pt modelId="{38183BB5-830D-470A-BCDF-5070EC246A20}" type="parTrans" cxnId="{D8DFC051-3CD0-4CD8-B892-418C60C9A2AC}">
      <dgm:prSet/>
      <dgm:spPr/>
      <dgm:t>
        <a:bodyPr/>
        <a:lstStyle/>
        <a:p>
          <a:endParaRPr lang="en-US"/>
        </a:p>
      </dgm:t>
    </dgm:pt>
    <dgm:pt modelId="{3D2B6543-CC55-4BFC-9276-CDC03D070820}" type="sibTrans" cxnId="{D8DFC051-3CD0-4CD8-B892-418C60C9A2AC}">
      <dgm:prSet/>
      <dgm:spPr/>
      <dgm:t>
        <a:bodyPr/>
        <a:lstStyle/>
        <a:p>
          <a:endParaRPr lang="en-US"/>
        </a:p>
      </dgm:t>
    </dgm:pt>
    <dgm:pt modelId="{738D023B-BB8D-47BD-A8F2-D836DE99C30B}" type="pres">
      <dgm:prSet presAssocID="{35294E91-5E94-432B-811F-527247636C7F}" presName="hierChild1" presStyleCnt="0">
        <dgm:presLayoutVars>
          <dgm:chPref val="1"/>
          <dgm:dir/>
          <dgm:animOne val="branch"/>
          <dgm:animLvl val="lvl"/>
          <dgm:resizeHandles/>
        </dgm:presLayoutVars>
      </dgm:prSet>
      <dgm:spPr/>
    </dgm:pt>
    <dgm:pt modelId="{67FB2C18-E933-4853-B556-C97226E1F3CB}" type="pres">
      <dgm:prSet presAssocID="{8FC4DEF8-A724-400C-8BFD-DB7F3D63ECB5}" presName="hierRoot1" presStyleCnt="0"/>
      <dgm:spPr/>
    </dgm:pt>
    <dgm:pt modelId="{5CB78A3F-B899-4BA4-9BFE-D0BFCC1E85FB}" type="pres">
      <dgm:prSet presAssocID="{8FC4DEF8-A724-400C-8BFD-DB7F3D63ECB5}" presName="composite" presStyleCnt="0"/>
      <dgm:spPr/>
    </dgm:pt>
    <dgm:pt modelId="{5DF74F06-0B30-4226-8BD8-3C3148D12FED}" type="pres">
      <dgm:prSet presAssocID="{8FC4DEF8-A724-400C-8BFD-DB7F3D63ECB5}" presName="background" presStyleLbl="node0" presStyleIdx="0" presStyleCnt="2"/>
      <dgm:spPr/>
    </dgm:pt>
    <dgm:pt modelId="{E75A8B4A-168C-4E87-809F-109DEAF2E1F7}" type="pres">
      <dgm:prSet presAssocID="{8FC4DEF8-A724-400C-8BFD-DB7F3D63ECB5}" presName="text" presStyleLbl="fgAcc0" presStyleIdx="0" presStyleCnt="2">
        <dgm:presLayoutVars>
          <dgm:chPref val="3"/>
        </dgm:presLayoutVars>
      </dgm:prSet>
      <dgm:spPr/>
    </dgm:pt>
    <dgm:pt modelId="{C2F1713A-1F3A-4C58-BF9E-902540324B3E}" type="pres">
      <dgm:prSet presAssocID="{8FC4DEF8-A724-400C-8BFD-DB7F3D63ECB5}" presName="hierChild2" presStyleCnt="0"/>
      <dgm:spPr/>
    </dgm:pt>
    <dgm:pt modelId="{CFF8A946-BEB3-4123-9A5B-AB1E7D73A7AC}" type="pres">
      <dgm:prSet presAssocID="{094A2FBD-3315-4940-81F8-3A8553112331}" presName="hierRoot1" presStyleCnt="0"/>
      <dgm:spPr/>
    </dgm:pt>
    <dgm:pt modelId="{7D3E24B7-574A-4A05-AE77-1B3638A46E2B}" type="pres">
      <dgm:prSet presAssocID="{094A2FBD-3315-4940-81F8-3A8553112331}" presName="composite" presStyleCnt="0"/>
      <dgm:spPr/>
    </dgm:pt>
    <dgm:pt modelId="{B08D009D-4F3E-4AF6-8F05-AF9822E62B77}" type="pres">
      <dgm:prSet presAssocID="{094A2FBD-3315-4940-81F8-3A8553112331}" presName="background" presStyleLbl="node0" presStyleIdx="1" presStyleCnt="2"/>
      <dgm:spPr/>
    </dgm:pt>
    <dgm:pt modelId="{1EBF4A6B-1E9D-487F-A878-E05F538B948A}" type="pres">
      <dgm:prSet presAssocID="{094A2FBD-3315-4940-81F8-3A8553112331}" presName="text" presStyleLbl="fgAcc0" presStyleIdx="1" presStyleCnt="2">
        <dgm:presLayoutVars>
          <dgm:chPref val="3"/>
        </dgm:presLayoutVars>
      </dgm:prSet>
      <dgm:spPr/>
    </dgm:pt>
    <dgm:pt modelId="{30E874D6-F365-441F-AFC7-B5D6E29F3DE7}" type="pres">
      <dgm:prSet presAssocID="{094A2FBD-3315-4940-81F8-3A8553112331}" presName="hierChild2" presStyleCnt="0"/>
      <dgm:spPr/>
    </dgm:pt>
  </dgm:ptLst>
  <dgm:cxnLst>
    <dgm:cxn modelId="{B6C14416-72DC-4302-B396-7939390BC4A1}" type="presOf" srcId="{8FC4DEF8-A724-400C-8BFD-DB7F3D63ECB5}" destId="{E75A8B4A-168C-4E87-809F-109DEAF2E1F7}" srcOrd="0" destOrd="0" presId="urn:microsoft.com/office/officeart/2005/8/layout/hierarchy1"/>
    <dgm:cxn modelId="{14B68A66-05BC-4CB5-8D97-5DFE35F44F41}" type="presOf" srcId="{35294E91-5E94-432B-811F-527247636C7F}" destId="{738D023B-BB8D-47BD-A8F2-D836DE99C30B}" srcOrd="0" destOrd="0" presId="urn:microsoft.com/office/officeart/2005/8/layout/hierarchy1"/>
    <dgm:cxn modelId="{D8DFC051-3CD0-4CD8-B892-418C60C9A2AC}" srcId="{35294E91-5E94-432B-811F-527247636C7F}" destId="{094A2FBD-3315-4940-81F8-3A8553112331}" srcOrd="1" destOrd="0" parTransId="{38183BB5-830D-470A-BCDF-5070EC246A20}" sibTransId="{3D2B6543-CC55-4BFC-9276-CDC03D070820}"/>
    <dgm:cxn modelId="{2469B9AE-9815-4DF1-9859-9B3A3E9CCC9C}" srcId="{35294E91-5E94-432B-811F-527247636C7F}" destId="{8FC4DEF8-A724-400C-8BFD-DB7F3D63ECB5}" srcOrd="0" destOrd="0" parTransId="{D38C219F-6311-470D-BE23-9C872F522F62}" sibTransId="{5F11E501-E1BA-46EA-981B-9A1C90E53F71}"/>
    <dgm:cxn modelId="{A430EBF9-9FF1-4091-801D-BD8CC8109B7C}" type="presOf" srcId="{094A2FBD-3315-4940-81F8-3A8553112331}" destId="{1EBF4A6B-1E9D-487F-A878-E05F538B948A}" srcOrd="0" destOrd="0" presId="urn:microsoft.com/office/officeart/2005/8/layout/hierarchy1"/>
    <dgm:cxn modelId="{2C4E14A5-D70A-4313-AA57-06DA2E44CAD4}" type="presParOf" srcId="{738D023B-BB8D-47BD-A8F2-D836DE99C30B}" destId="{67FB2C18-E933-4853-B556-C97226E1F3CB}" srcOrd="0" destOrd="0" presId="urn:microsoft.com/office/officeart/2005/8/layout/hierarchy1"/>
    <dgm:cxn modelId="{DF6524F5-EA20-4001-A385-60AD2117B8C1}" type="presParOf" srcId="{67FB2C18-E933-4853-B556-C97226E1F3CB}" destId="{5CB78A3F-B899-4BA4-9BFE-D0BFCC1E85FB}" srcOrd="0" destOrd="0" presId="urn:microsoft.com/office/officeart/2005/8/layout/hierarchy1"/>
    <dgm:cxn modelId="{90B1A978-BBB6-4D68-A061-191AE512C93C}" type="presParOf" srcId="{5CB78A3F-B899-4BA4-9BFE-D0BFCC1E85FB}" destId="{5DF74F06-0B30-4226-8BD8-3C3148D12FED}" srcOrd="0" destOrd="0" presId="urn:microsoft.com/office/officeart/2005/8/layout/hierarchy1"/>
    <dgm:cxn modelId="{0382827C-0121-48A4-91D1-2B70FA133421}" type="presParOf" srcId="{5CB78A3F-B899-4BA4-9BFE-D0BFCC1E85FB}" destId="{E75A8B4A-168C-4E87-809F-109DEAF2E1F7}" srcOrd="1" destOrd="0" presId="urn:microsoft.com/office/officeart/2005/8/layout/hierarchy1"/>
    <dgm:cxn modelId="{AF04D129-3A99-40EC-B76A-1AD1AB29AB58}" type="presParOf" srcId="{67FB2C18-E933-4853-B556-C97226E1F3CB}" destId="{C2F1713A-1F3A-4C58-BF9E-902540324B3E}" srcOrd="1" destOrd="0" presId="urn:microsoft.com/office/officeart/2005/8/layout/hierarchy1"/>
    <dgm:cxn modelId="{BF3250E0-31CF-46B1-96D8-C24CEEA39244}" type="presParOf" srcId="{738D023B-BB8D-47BD-A8F2-D836DE99C30B}" destId="{CFF8A946-BEB3-4123-9A5B-AB1E7D73A7AC}" srcOrd="1" destOrd="0" presId="urn:microsoft.com/office/officeart/2005/8/layout/hierarchy1"/>
    <dgm:cxn modelId="{7C24C476-665A-44C8-94A6-94B3FD051EF5}" type="presParOf" srcId="{CFF8A946-BEB3-4123-9A5B-AB1E7D73A7AC}" destId="{7D3E24B7-574A-4A05-AE77-1B3638A46E2B}" srcOrd="0" destOrd="0" presId="urn:microsoft.com/office/officeart/2005/8/layout/hierarchy1"/>
    <dgm:cxn modelId="{8E625830-FE09-424C-879E-7033035CBD06}" type="presParOf" srcId="{7D3E24B7-574A-4A05-AE77-1B3638A46E2B}" destId="{B08D009D-4F3E-4AF6-8F05-AF9822E62B77}" srcOrd="0" destOrd="0" presId="urn:microsoft.com/office/officeart/2005/8/layout/hierarchy1"/>
    <dgm:cxn modelId="{01D1306F-86C9-40F0-B3B1-82CC8507FE88}" type="presParOf" srcId="{7D3E24B7-574A-4A05-AE77-1B3638A46E2B}" destId="{1EBF4A6B-1E9D-487F-A878-E05F538B948A}" srcOrd="1" destOrd="0" presId="urn:microsoft.com/office/officeart/2005/8/layout/hierarchy1"/>
    <dgm:cxn modelId="{521CAED5-F83B-4C8B-B8CA-51BFB5AE7C9D}" type="presParOf" srcId="{CFF8A946-BEB3-4123-9A5B-AB1E7D73A7AC}" destId="{30E874D6-F365-441F-AFC7-B5D6E29F3DE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FC77D-8D35-45EA-8F2D-F51F91AFC649}">
      <dsp:nvSpPr>
        <dsp:cNvPr id="0" name=""/>
        <dsp:cNvSpPr/>
      </dsp:nvSpPr>
      <dsp:spPr>
        <a:xfrm>
          <a:off x="0" y="1947"/>
          <a:ext cx="112442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27B9AB-4825-4DAA-A429-92B63A2C709C}">
      <dsp:nvSpPr>
        <dsp:cNvPr id="0" name=""/>
        <dsp:cNvSpPr/>
      </dsp:nvSpPr>
      <dsp:spPr>
        <a:xfrm>
          <a:off x="0" y="1947"/>
          <a:ext cx="11244262" cy="1328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Due to the small staff sizes, often the requirements engineer is also the developer, architect, and/or the QA.</a:t>
          </a:r>
        </a:p>
      </dsp:txBody>
      <dsp:txXfrm>
        <a:off x="0" y="1947"/>
        <a:ext cx="11244262" cy="1328027"/>
      </dsp:txXfrm>
    </dsp:sp>
    <dsp:sp modelId="{8F7D96B1-2DE1-4126-9FCF-1BDE62AA5CDE}">
      <dsp:nvSpPr>
        <dsp:cNvPr id="0" name=""/>
        <dsp:cNvSpPr/>
      </dsp:nvSpPr>
      <dsp:spPr>
        <a:xfrm>
          <a:off x="0" y="1329975"/>
          <a:ext cx="112442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192776-ADC8-4614-BB95-F6127BE59299}">
      <dsp:nvSpPr>
        <dsp:cNvPr id="0" name=""/>
        <dsp:cNvSpPr/>
      </dsp:nvSpPr>
      <dsp:spPr>
        <a:xfrm>
          <a:off x="0" y="1329975"/>
          <a:ext cx="11244262" cy="1328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n-US" sz="2400" kern="1200" dirty="0"/>
            <a:t>The learning curve in implementing the industry’s best practices for RE is steep and requires hiring talents with a solid educational and practical background which can be a financial burden on a small business. </a:t>
          </a:r>
        </a:p>
      </dsp:txBody>
      <dsp:txXfrm>
        <a:off x="0" y="1329975"/>
        <a:ext cx="11244262" cy="1328027"/>
      </dsp:txXfrm>
    </dsp:sp>
    <dsp:sp modelId="{8D76C354-7BF4-474A-977D-08F222E42059}">
      <dsp:nvSpPr>
        <dsp:cNvPr id="0" name=""/>
        <dsp:cNvSpPr/>
      </dsp:nvSpPr>
      <dsp:spPr>
        <a:xfrm>
          <a:off x="0" y="2658002"/>
          <a:ext cx="1124426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13EC35-D43A-44D0-9906-8FB82596AAA6}">
      <dsp:nvSpPr>
        <dsp:cNvPr id="0" name=""/>
        <dsp:cNvSpPr/>
      </dsp:nvSpPr>
      <dsp:spPr>
        <a:xfrm>
          <a:off x="0" y="2658002"/>
          <a:ext cx="11244262" cy="1328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n-US" sz="2400" kern="1200"/>
            <a:t>Financial constraints can also hamper the use of RE processes and tools. Typically, a small organization’s attention to RE may come only after early successes that haven’t relied heavily on it. </a:t>
          </a:r>
        </a:p>
      </dsp:txBody>
      <dsp:txXfrm>
        <a:off x="0" y="2658002"/>
        <a:ext cx="11244262" cy="1328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C4EDB-5855-4D9C-AEDD-B9EA34951C39}">
      <dsp:nvSpPr>
        <dsp:cNvPr id="0" name=""/>
        <dsp:cNvSpPr/>
      </dsp:nvSpPr>
      <dsp:spPr>
        <a:xfrm>
          <a:off x="0" y="3268641"/>
          <a:ext cx="1502226" cy="712421"/>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Challenges</a:t>
          </a:r>
        </a:p>
      </dsp:txBody>
      <dsp:txXfrm>
        <a:off x="20866" y="3289507"/>
        <a:ext cx="1460494" cy="670689"/>
      </dsp:txXfrm>
    </dsp:sp>
    <dsp:sp modelId="{90ED8309-5FB9-4227-AC18-3897457B1D82}">
      <dsp:nvSpPr>
        <dsp:cNvPr id="0" name=""/>
        <dsp:cNvSpPr/>
      </dsp:nvSpPr>
      <dsp:spPr>
        <a:xfrm rot="17659996">
          <a:off x="615545" y="2241401"/>
          <a:ext cx="3016143" cy="18698"/>
        </a:xfrm>
        <a:custGeom>
          <a:avLst/>
          <a:gdLst/>
          <a:ahLst/>
          <a:cxnLst/>
          <a:rect l="0" t="0" r="0" b="0"/>
          <a:pathLst>
            <a:path>
              <a:moveTo>
                <a:pt x="0" y="9349"/>
              </a:moveTo>
              <a:lnTo>
                <a:pt x="3016143" y="934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097817" y="2175347"/>
        <a:ext cx="2051600" cy="150807"/>
      </dsp:txXfrm>
    </dsp:sp>
    <dsp:sp modelId="{CD5EB3A6-83F5-4EBD-874F-50FD0F0EC63E}">
      <dsp:nvSpPr>
        <dsp:cNvPr id="0" name=""/>
        <dsp:cNvSpPr/>
      </dsp:nvSpPr>
      <dsp:spPr>
        <a:xfrm>
          <a:off x="2745008" y="520438"/>
          <a:ext cx="1464468" cy="712421"/>
        </a:xfrm>
        <a:prstGeom prst="roundRect">
          <a:avLst>
            <a:gd name="adj" fmla="val 10000"/>
          </a:avLst>
        </a:prstGeom>
        <a:solidFill>
          <a:schemeClr val="accent2">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Decentralization</a:t>
          </a:r>
        </a:p>
      </dsp:txBody>
      <dsp:txXfrm>
        <a:off x="2765874" y="541304"/>
        <a:ext cx="1422736" cy="670689"/>
      </dsp:txXfrm>
    </dsp:sp>
    <dsp:sp modelId="{011EF43C-10C7-4632-8F78-63523EE10D6A}">
      <dsp:nvSpPr>
        <dsp:cNvPr id="0" name=""/>
        <dsp:cNvSpPr/>
      </dsp:nvSpPr>
      <dsp:spPr>
        <a:xfrm rot="18929141">
          <a:off x="1272130" y="3053273"/>
          <a:ext cx="1603876" cy="18698"/>
        </a:xfrm>
        <a:custGeom>
          <a:avLst/>
          <a:gdLst/>
          <a:ahLst/>
          <a:cxnLst/>
          <a:rect l="0" t="0" r="0" b="0"/>
          <a:pathLst>
            <a:path>
              <a:moveTo>
                <a:pt x="0" y="9349"/>
              </a:moveTo>
              <a:lnTo>
                <a:pt x="1603876" y="934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723891" y="3022526"/>
        <a:ext cx="700355" cy="80193"/>
      </dsp:txXfrm>
    </dsp:sp>
    <dsp:sp modelId="{7FFB3CDA-F6A9-4D2B-ACDE-D4CB8A7011C6}">
      <dsp:nvSpPr>
        <dsp:cNvPr id="0" name=""/>
        <dsp:cNvSpPr/>
      </dsp:nvSpPr>
      <dsp:spPr>
        <a:xfrm>
          <a:off x="2645911" y="2144183"/>
          <a:ext cx="1204576" cy="712421"/>
        </a:xfrm>
        <a:prstGeom prst="roundRect">
          <a:avLst>
            <a:gd name="adj" fmla="val 10000"/>
          </a:avLst>
        </a:prstGeom>
        <a:solidFill>
          <a:schemeClr val="accent2">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Consensus</a:t>
          </a:r>
        </a:p>
      </dsp:txBody>
      <dsp:txXfrm>
        <a:off x="2666777" y="2165049"/>
        <a:ext cx="1162844" cy="670689"/>
      </dsp:txXfrm>
    </dsp:sp>
    <dsp:sp modelId="{3336C2DF-02C5-4DBD-AC79-82E353534030}">
      <dsp:nvSpPr>
        <dsp:cNvPr id="0" name=""/>
        <dsp:cNvSpPr/>
      </dsp:nvSpPr>
      <dsp:spPr>
        <a:xfrm rot="1596915">
          <a:off x="1436106" y="3895042"/>
          <a:ext cx="1247954" cy="18698"/>
        </a:xfrm>
        <a:custGeom>
          <a:avLst/>
          <a:gdLst/>
          <a:ahLst/>
          <a:cxnLst/>
          <a:rect l="0" t="0" r="0" b="0"/>
          <a:pathLst>
            <a:path>
              <a:moveTo>
                <a:pt x="0" y="9349"/>
              </a:moveTo>
              <a:lnTo>
                <a:pt x="1247954" y="934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034283" y="3873192"/>
        <a:ext cx="2051600" cy="62397"/>
      </dsp:txXfrm>
    </dsp:sp>
    <dsp:sp modelId="{3E65CD9D-9817-4F4F-86A2-EB9291FFF1D5}">
      <dsp:nvSpPr>
        <dsp:cNvPr id="0" name=""/>
        <dsp:cNvSpPr/>
      </dsp:nvSpPr>
      <dsp:spPr>
        <a:xfrm>
          <a:off x="2617941" y="3827721"/>
          <a:ext cx="1204576" cy="712421"/>
        </a:xfrm>
        <a:prstGeom prst="roundRect">
          <a:avLst>
            <a:gd name="adj" fmla="val 10000"/>
          </a:avLst>
        </a:prstGeom>
        <a:solidFill>
          <a:schemeClr val="accent2">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Provenance</a:t>
          </a:r>
        </a:p>
      </dsp:txBody>
      <dsp:txXfrm>
        <a:off x="2638807" y="3848587"/>
        <a:ext cx="1162844" cy="670689"/>
      </dsp:txXfrm>
    </dsp:sp>
    <dsp:sp modelId="{7F8A1469-7795-4863-AB2C-20DF7ECA2670}">
      <dsp:nvSpPr>
        <dsp:cNvPr id="0" name=""/>
        <dsp:cNvSpPr/>
      </dsp:nvSpPr>
      <dsp:spPr>
        <a:xfrm rot="4751402">
          <a:off x="543423" y="4774701"/>
          <a:ext cx="2360282" cy="18698"/>
        </a:xfrm>
        <a:custGeom>
          <a:avLst/>
          <a:gdLst/>
          <a:ahLst/>
          <a:cxnLst/>
          <a:rect l="0" t="0" r="0" b="0"/>
          <a:pathLst>
            <a:path>
              <a:moveTo>
                <a:pt x="0" y="9349"/>
              </a:moveTo>
              <a:lnTo>
                <a:pt x="2360282" y="934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664557" y="4725043"/>
        <a:ext cx="118014" cy="118014"/>
      </dsp:txXfrm>
    </dsp:sp>
    <dsp:sp modelId="{6725EF67-B119-4D70-9C2E-01A103F71277}">
      <dsp:nvSpPr>
        <dsp:cNvPr id="0" name=""/>
        <dsp:cNvSpPr/>
      </dsp:nvSpPr>
      <dsp:spPr>
        <a:xfrm>
          <a:off x="1944902" y="5587039"/>
          <a:ext cx="1204576" cy="712421"/>
        </a:xfrm>
        <a:prstGeom prst="roundRect">
          <a:avLst>
            <a:gd name="adj" fmla="val 10000"/>
          </a:avLst>
        </a:prstGeom>
        <a:solidFill>
          <a:schemeClr val="accent2">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Finality</a:t>
          </a:r>
        </a:p>
      </dsp:txBody>
      <dsp:txXfrm>
        <a:off x="1965768" y="5607905"/>
        <a:ext cx="1162844" cy="670689"/>
      </dsp:txXfrm>
    </dsp:sp>
    <dsp:sp modelId="{62CD4F8E-07B1-47B1-BF8C-B529A1F55A17}">
      <dsp:nvSpPr>
        <dsp:cNvPr id="0" name=""/>
        <dsp:cNvSpPr/>
      </dsp:nvSpPr>
      <dsp:spPr>
        <a:xfrm>
          <a:off x="5040018" y="72874"/>
          <a:ext cx="1424843" cy="712421"/>
        </a:xfrm>
        <a:prstGeom prst="roundRect">
          <a:avLst>
            <a:gd name="adj" fmla="val 10000"/>
          </a:avLst>
        </a:prstGeom>
        <a:solidFill>
          <a:schemeClr val="accent3">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All blocks on every node</a:t>
          </a:r>
        </a:p>
      </dsp:txBody>
      <dsp:txXfrm>
        <a:off x="5060884" y="93740"/>
        <a:ext cx="1383111" cy="670689"/>
      </dsp:txXfrm>
    </dsp:sp>
    <dsp:sp modelId="{8CE9B5E1-8C07-498B-A529-C4BA19C67061}">
      <dsp:nvSpPr>
        <dsp:cNvPr id="0" name=""/>
        <dsp:cNvSpPr/>
      </dsp:nvSpPr>
      <dsp:spPr>
        <a:xfrm>
          <a:off x="4808253" y="2456174"/>
          <a:ext cx="1424843" cy="712421"/>
        </a:xfrm>
        <a:prstGeom prst="roundRect">
          <a:avLst>
            <a:gd name="adj" fmla="val 10000"/>
          </a:avLst>
        </a:prstGeom>
        <a:solidFill>
          <a:schemeClr val="accent3">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Performance Bottleneck</a:t>
          </a:r>
        </a:p>
      </dsp:txBody>
      <dsp:txXfrm>
        <a:off x="4829119" y="2477040"/>
        <a:ext cx="1383111" cy="670689"/>
      </dsp:txXfrm>
    </dsp:sp>
    <dsp:sp modelId="{2B8C249D-DF6A-421F-A680-7EC6CDDBAA46}">
      <dsp:nvSpPr>
        <dsp:cNvPr id="0" name=""/>
        <dsp:cNvSpPr/>
      </dsp:nvSpPr>
      <dsp:spPr>
        <a:xfrm>
          <a:off x="4632057" y="3480607"/>
          <a:ext cx="1424843" cy="712421"/>
        </a:xfrm>
        <a:prstGeom prst="roundRect">
          <a:avLst>
            <a:gd name="adj" fmla="val 10000"/>
          </a:avLst>
        </a:prstGeom>
        <a:solidFill>
          <a:schemeClr val="accent3">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Managing Keys</a:t>
          </a:r>
        </a:p>
      </dsp:txBody>
      <dsp:txXfrm>
        <a:off x="4652923" y="3501473"/>
        <a:ext cx="1383111" cy="670689"/>
      </dsp:txXfrm>
    </dsp:sp>
    <dsp:sp modelId="{5A38FB7B-E173-40FF-B1C0-678476FDACF2}">
      <dsp:nvSpPr>
        <dsp:cNvPr id="0" name=""/>
        <dsp:cNvSpPr/>
      </dsp:nvSpPr>
      <dsp:spPr>
        <a:xfrm>
          <a:off x="3862869" y="5722427"/>
          <a:ext cx="1424843" cy="712421"/>
        </a:xfrm>
        <a:prstGeom prst="roundRect">
          <a:avLst>
            <a:gd name="adj" fmla="val 10000"/>
          </a:avLst>
        </a:prstGeom>
        <a:solidFill>
          <a:schemeClr val="accent3">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Conflict with Regulations</a:t>
          </a:r>
        </a:p>
      </dsp:txBody>
      <dsp:txXfrm>
        <a:off x="3883735" y="5743293"/>
        <a:ext cx="1383111" cy="670689"/>
      </dsp:txXfrm>
    </dsp:sp>
    <dsp:sp modelId="{68CB08D5-516B-41E8-9027-079481502FDF}">
      <dsp:nvSpPr>
        <dsp:cNvPr id="0" name=""/>
        <dsp:cNvSpPr/>
      </dsp:nvSpPr>
      <dsp:spPr>
        <a:xfrm>
          <a:off x="4175266" y="4552040"/>
          <a:ext cx="1424843" cy="712421"/>
        </a:xfrm>
        <a:prstGeom prst="roundRect">
          <a:avLst>
            <a:gd name="adj" fmla="val 10000"/>
          </a:avLst>
        </a:prstGeom>
        <a:solidFill>
          <a:schemeClr val="accent3">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Accessing Network</a:t>
          </a:r>
        </a:p>
        <a:p>
          <a:pPr marL="0" lvl="0" indent="0" algn="ctr" defTabSz="622300">
            <a:lnSpc>
              <a:spcPct val="90000"/>
            </a:lnSpc>
            <a:spcBef>
              <a:spcPct val="0"/>
            </a:spcBef>
            <a:spcAft>
              <a:spcPct val="35000"/>
            </a:spcAft>
            <a:buNone/>
          </a:pPr>
          <a:endParaRPr lang="en-US" sz="1400" kern="1200" dirty="0"/>
        </a:p>
      </dsp:txBody>
      <dsp:txXfrm>
        <a:off x="4196132" y="4572906"/>
        <a:ext cx="1383111" cy="670689"/>
      </dsp:txXfrm>
    </dsp:sp>
    <dsp:sp modelId="{FF0EC1D7-6FB8-473C-95E7-229E1D3948C3}">
      <dsp:nvSpPr>
        <dsp:cNvPr id="0" name=""/>
        <dsp:cNvSpPr/>
      </dsp:nvSpPr>
      <dsp:spPr>
        <a:xfrm>
          <a:off x="4887901" y="1395855"/>
          <a:ext cx="1424843" cy="712421"/>
        </a:xfrm>
        <a:prstGeom prst="roundRect">
          <a:avLst>
            <a:gd name="adj" fmla="val 10000"/>
          </a:avLst>
        </a:prstGeom>
        <a:solidFill>
          <a:schemeClr val="accent3">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Creating Large Expensive Network</a:t>
          </a:r>
        </a:p>
      </dsp:txBody>
      <dsp:txXfrm>
        <a:off x="4908767" y="1416721"/>
        <a:ext cx="1383111" cy="6706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F74F06-0B30-4226-8BD8-3C3148D12FED}">
      <dsp:nvSpPr>
        <dsp:cNvPr id="0" name=""/>
        <dsp:cNvSpPr/>
      </dsp:nvSpPr>
      <dsp:spPr>
        <a:xfrm>
          <a:off x="1227" y="213139"/>
          <a:ext cx="4309690" cy="2736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A8B4A-168C-4E87-809F-109DEAF2E1F7}">
      <dsp:nvSpPr>
        <dsp:cNvPr id="0" name=""/>
        <dsp:cNvSpPr/>
      </dsp:nvSpPr>
      <dsp:spPr>
        <a:xfrm>
          <a:off x="480082" y="668051"/>
          <a:ext cx="4309690" cy="2736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a:t>Introduction to BOSE as a new development paradigm.</a:t>
          </a:r>
          <a:endParaRPr lang="en-US" sz="2800" kern="1200"/>
        </a:p>
      </dsp:txBody>
      <dsp:txXfrm>
        <a:off x="560236" y="748205"/>
        <a:ext cx="4149382" cy="2576345"/>
      </dsp:txXfrm>
    </dsp:sp>
    <dsp:sp modelId="{B08D009D-4F3E-4AF6-8F05-AF9822E62B77}">
      <dsp:nvSpPr>
        <dsp:cNvPr id="0" name=""/>
        <dsp:cNvSpPr/>
      </dsp:nvSpPr>
      <dsp:spPr>
        <a:xfrm>
          <a:off x="5268627" y="213139"/>
          <a:ext cx="4309690" cy="2736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BF4A6B-1E9D-487F-A878-E05F538B948A}">
      <dsp:nvSpPr>
        <dsp:cNvPr id="0" name=""/>
        <dsp:cNvSpPr/>
      </dsp:nvSpPr>
      <dsp:spPr>
        <a:xfrm>
          <a:off x="5747481" y="668051"/>
          <a:ext cx="4309690" cy="2736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a:t>Recognition of significant differences between blockchain-oriented development and traditional software development.</a:t>
          </a:r>
          <a:endParaRPr lang="en-US" sz="2800" kern="1200"/>
        </a:p>
      </dsp:txBody>
      <dsp:txXfrm>
        <a:off x="5827635" y="748205"/>
        <a:ext cx="4149382" cy="25763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9594B4-488C-1D4D-9D01-18FDF3232C7B}"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19D3B-3BB9-F24B-A943-E16822E4BADC}" type="slidenum">
              <a:rPr lang="en-US" smtClean="0"/>
              <a:t>‹#›</a:t>
            </a:fld>
            <a:endParaRPr lang="en-US"/>
          </a:p>
        </p:txBody>
      </p:sp>
    </p:spTree>
    <p:extLst>
      <p:ext uri="{BB962C8B-B14F-4D97-AF65-F5344CB8AC3E}">
        <p14:creationId xmlns:p14="http://schemas.microsoft.com/office/powerpoint/2010/main" val="1913611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2</a:t>
            </a:fld>
            <a:endParaRPr lang="en-US"/>
          </a:p>
        </p:txBody>
      </p:sp>
    </p:spTree>
    <p:extLst>
      <p:ext uri="{BB962C8B-B14F-4D97-AF65-F5344CB8AC3E}">
        <p14:creationId xmlns:p14="http://schemas.microsoft.com/office/powerpoint/2010/main" val="1800533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first glance, we can observe the diversity in position titles used to describe a blockchain development role. Around 41.5% of the posts were advertised as “engineer” positions, while 36.5% were advertised as “developer” positions, 8.8% as “architect” and 1.3% as “consultant”. </a:t>
            </a:r>
          </a:p>
          <a:p>
            <a:endParaRPr lang="en-US" dirty="0"/>
          </a:p>
          <a:p>
            <a:r>
              <a:rPr lang="en-US" dirty="0"/>
              <a:t>2- Additionally, some titles (8%) used particular programming languages names to define the position (e.g., Java developer, or Python developer).</a:t>
            </a:r>
          </a:p>
          <a:p>
            <a:r>
              <a:rPr lang="en-US" dirty="0"/>
              <a:t> </a:t>
            </a:r>
          </a:p>
          <a:p>
            <a:r>
              <a:rPr lang="en-US" dirty="0"/>
              <a:t>3- Only in 25.8% of the advertised positions, the “blockchain” keyword was used in the title. The majority of the positions (53.5%) were advertised as senior or lead positions, which indicates the demand of level of experience for these positions (see table 2). In contrast, 34% were advertised as junior positions, and the remaining posts didn’t specify the seniority level of the role. </a:t>
            </a:r>
          </a:p>
          <a:p>
            <a:endParaRPr lang="en-US" dirty="0"/>
          </a:p>
          <a:p>
            <a:r>
              <a:rPr lang="en-US" dirty="0"/>
              <a:t>4-Only a small portion of the overall sample indicated whether it is for frontend development (4.1%), back-end development (3.6%), or a full-stack development (8.6%).</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1164DC-B757-456C-80C0-7752A70F35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74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1-Note that among the 400 job posts, the majority (56.9%) came from companies with the main business domain directly related to Information Technology (IT). Nevertheless, a wide range of business domains is still reflected in the extracted set (see Figure 1), such as finance, health, consultancy and logistics, and </a:t>
            </a:r>
            <a:r>
              <a:rPr lang="en-US" dirty="0" err="1"/>
              <a:t>defence</a:t>
            </a:r>
            <a:r>
              <a:rPr lang="en-US" dirty="0"/>
              <a:t>.</a:t>
            </a:r>
          </a:p>
          <a:p>
            <a:endParaRPr lang="en-US" dirty="0"/>
          </a:p>
          <a:p>
            <a:r>
              <a:rPr lang="en-US" dirty="0"/>
              <a:t>2-Apart from enterprises and established businesses, blockchain is of interest to small companies and startups. This is evidenced by the fact that more than half of the job ads from the analyzed sample belong to employers with small to medium sizes ( &lt; 200 employees)</a:t>
            </a:r>
          </a:p>
          <a:p>
            <a:endParaRPr lang="en-US" dirty="0"/>
          </a:p>
          <a:p>
            <a:r>
              <a:rPr lang="en-US" dirty="0"/>
              <a:t>3-Only 9.1% of the overall sample revealed the blockchain application that the company develops, and only for the 6.8% of the ads, the developed application was cryptocurrency related.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2396EB-25DC-4530-BE18-C3BA2DCEE2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21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9F0ADE-EBCF-4E81-8731-C3CD5EDD3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052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1-There were 161 of the extracted ads (40.5% of the overall sample) that explicitly asked for working knowledge of blockchain development. </a:t>
            </a:r>
          </a:p>
          <a:p>
            <a:endParaRPr lang="en-US" dirty="0"/>
          </a:p>
          <a:p>
            <a:r>
              <a:rPr lang="en-US" dirty="0"/>
              <a:t>2-We further analyzed this particular subsample to explore the various blockchain-related competencies that are of interest to employers. The most demand is by far for expertise in cryptocurrencies platforms with 93.2% of ads from this subsample asking for familiarity with one or more cryptocurrencies platforms.</a:t>
            </a:r>
          </a:p>
          <a:p>
            <a:endParaRPr lang="en-US" dirty="0"/>
          </a:p>
          <a:p>
            <a:r>
              <a:rPr lang="en-US" dirty="0"/>
              <a:t>3-Experience with Ether and Ethereum come in the first place (36.6% of this subsample). Ethereum is a decentralized, open-source blockchain featuring smart contract functionality. Ether is the native cryptocurrency of the platform. </a:t>
            </a:r>
          </a:p>
          <a:p>
            <a:endParaRPr lang="en-US" dirty="0"/>
          </a:p>
          <a:p>
            <a:r>
              <a:rPr lang="en-US" dirty="0"/>
              <a:t>4-Competency in the Bitcoin platform came at a second-place (14.9%), and Ripple at third place (4.3%). The second-highest demand for blockchain-related competencies was for smart contracts (31.6%). </a:t>
            </a:r>
          </a:p>
          <a:p>
            <a:endParaRPr lang="en-US" dirty="0"/>
          </a:p>
          <a:p>
            <a:r>
              <a:rPr lang="en-US" dirty="0"/>
              <a:t>5-A smart contract that is stored on the blockchain can serve as a set of rules that oversee a business transaction and is executed automatically as part of a transaction. Solidity was of particular interest to 16.1% of this subsample. It is an object-oriented programming language for writing smart contracts. It is used for implementing smart contracts on various blockchain platforms, most notably, Ethereum. </a:t>
            </a:r>
          </a:p>
          <a:p>
            <a:endParaRPr lang="en-US" dirty="0"/>
          </a:p>
          <a:p>
            <a:r>
              <a:rPr lang="en-US" dirty="0"/>
              <a:t>6-The third highest demand was for “Hyperledger” (22.4%) which is an open-source community focused on developing a suite of frameworks, tools, and libraries for enterprise-grade blockchain deployments. The most popular </a:t>
            </a:r>
            <a:r>
              <a:rPr lang="en-US" dirty="0" err="1"/>
              <a:t>hyperledger</a:t>
            </a:r>
            <a:r>
              <a:rPr lang="en-US" dirty="0"/>
              <a:t> in this study was “Fabric” (11.2%). Competency in consensus algorithms came at fourth place with 8%.</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6BA313-15C4-4CCF-85A2-2A5A8D16E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463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1-Besides blockchain competencies, the data indicates that employers are mostly interested in professionals with a grip on the entire development process.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2-About 28.9% of the overall employers ask blockchain experts to have working skills related to software design and architecture, and about 14.7% ask for testing skills. There was less demand for skills related to requirements engineering.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3-The majority of the employers (76.2%) require some programming skills, which implies a clear demand for professionals with programming and scripting capabilities.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Our results show that Java takes first place with 34.5% of the overall ads ask for it.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5-the second most demanded skill in development languages is JavaScript (30.8%). Third in line is having a Python competency with (27%), while C++ comes in fourth place (20.2%).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6- Table  shows that most of the demand is for programming languages.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7-Thirty Percent of the ads ask for competency in one or more database management systems (Table 3). MongoDB took first</a:t>
            </a:r>
          </a:p>
          <a:p>
            <a:r>
              <a:rPr lang="en-US" sz="1200" b="0" i="0" u="none" strike="noStrike" kern="1200" baseline="0" dirty="0">
                <a:solidFill>
                  <a:schemeClr val="tx1"/>
                </a:solidFill>
                <a:latin typeface="+mn-lt"/>
                <a:ea typeface="+mn-ea"/>
                <a:cs typeface="+mn-cs"/>
              </a:rPr>
              <a:t>place (11.8%) and followed closely by Microsoft SQL Server (11.3%).</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8-Moving our attention to software development tools and frameworks (Table 4), we note some demand for tools supporting</a:t>
            </a:r>
          </a:p>
          <a:p>
            <a:r>
              <a:rPr lang="en-US" sz="1200" b="0" i="0" u="none" strike="noStrike" kern="1200" baseline="0" dirty="0">
                <a:solidFill>
                  <a:schemeClr val="tx1"/>
                </a:solidFill>
                <a:latin typeface="+mn-lt"/>
                <a:ea typeface="+mn-ea"/>
                <a:cs typeface="+mn-cs"/>
              </a:rPr>
              <a:t>cloud computing, continuous integration, build management, and source control management.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9-These tools are not tailored solely for developers but are part of operating a continuous integration model [19], common in Agile and used across multiple roles.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10-The demand level is not high, though, and an explanation for it might be that these tools are easy to operate for standard usage; therefore, specific skills are unnecessary.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11-About 15.7% of employers are interested in experts with specialized knowledge in cryptography. We also looked at the</a:t>
            </a:r>
          </a:p>
          <a:p>
            <a:r>
              <a:rPr lang="en-US" sz="1200" b="0" i="0" u="none" strike="noStrike" kern="1200" baseline="0" dirty="0">
                <a:solidFill>
                  <a:schemeClr val="tx1"/>
                </a:solidFill>
                <a:latin typeface="+mn-lt"/>
                <a:ea typeface="+mn-ea"/>
                <a:cs typeface="+mn-cs"/>
              </a:rPr>
              <a:t>experience demand for other disruptive technologies.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12-Knowledge of Big Data was requested by the 10.4% of employers.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13-Both Artificial Intelligence and Machine Learning had the same level of demand (6.6% of employers), and only a smaller fraction (2.8%) ask for experience in the Internet of Things.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6BA313-15C4-4CCF-85A2-2A5A8D16E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557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1-our analysis for soft skills in each ad, we executed textual analysis on the job description</a:t>
            </a:r>
          </a:p>
          <a:p>
            <a:r>
              <a:rPr lang="en-US" sz="1200" b="0" i="0" u="none" strike="noStrike" kern="1200" baseline="0" dirty="0">
                <a:solidFill>
                  <a:schemeClr val="tx1"/>
                </a:solidFill>
                <a:latin typeface="+mn-lt"/>
                <a:ea typeface="+mn-ea"/>
                <a:cs typeface="+mn-cs"/>
              </a:rPr>
              <a:t>(as described in Section 2), and then we mapped each advert to one or more soft skills defined in the Soft Skills Taxonomy</a:t>
            </a:r>
          </a:p>
          <a:p>
            <a:r>
              <a:rPr lang="en-US" sz="1200" b="0" i="0" u="none" strike="noStrike" kern="1200" baseline="0" dirty="0">
                <a:solidFill>
                  <a:schemeClr val="tx1"/>
                </a:solidFill>
                <a:latin typeface="+mn-lt"/>
                <a:ea typeface="+mn-ea"/>
                <a:cs typeface="+mn-cs"/>
              </a:rPr>
              <a:t>[20] (see table 5).</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2-Our study shows that about 31.3% of the ads asked for at least one soft skill.</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3-Communication skills comprising presentation skills, reading communication, speaking communication, and writing</a:t>
            </a:r>
          </a:p>
          <a:p>
            <a:r>
              <a:rPr lang="en-US" sz="1200" b="0" i="0" u="none" strike="noStrike" kern="1200" baseline="0" dirty="0">
                <a:solidFill>
                  <a:schemeClr val="tx1"/>
                </a:solidFill>
                <a:latin typeface="+mn-lt"/>
                <a:ea typeface="+mn-ea"/>
                <a:cs typeface="+mn-cs"/>
              </a:rPr>
              <a:t>communication are among the most demanded by employers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a:t>
            </a:r>
            <a:r>
              <a:rPr lang="en-US" dirty="0"/>
              <a:t>Workplace thinking skills (e.g., Analytical thinking, conceptual thinking, critical thinking, decision making, decisiveness, problem-solving, reasoning) come in second place with 4.9% of the ads are asking for at least one skill in this category.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6BA313-15C4-4CCF-85A2-2A5A8D16E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581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1-The highest number of job posts (48.8%) ask for completed bachelor degrees as a minimum educational requirement. </a:t>
            </a:r>
          </a:p>
          <a:p>
            <a:endParaRPr lang="en-US" dirty="0"/>
          </a:p>
          <a:p>
            <a:r>
              <a:rPr lang="en-US" dirty="0"/>
              <a:t>2-Only (3.5%) ask for the completion of a master’s degree or a Ph.D. While the 47.7% does not specify any degree requirements. Certifications are a common way to complement a degree. However, the industrial demand for certifications is low when compared to a classic undergraduate or graduate degree.</a:t>
            </a:r>
          </a:p>
          <a:p>
            <a:endParaRPr lang="en-US" dirty="0"/>
          </a:p>
          <a:p>
            <a:r>
              <a:rPr lang="en-US" dirty="0"/>
              <a:t>3- One in ten hiring employers asks for particular certifications. When we scanned these ads thoroughly, we observed that 25% of these mentioned AWS certification making it the most popular (e.g., AWS Solutions, AWS Architect Associate, AWS Cloud Practitioner, AWS Developer Associate). Only about 15% of the ads requiring any certification referred to any blockchain certification as a requirement. Conversely, despite the low demand for blockchain certificates, it would be expected that demand will increase in this area as the demand for blockchain engineers keeps on increasing. Blockchain training programs have been increasing recently and are now being offered by some of the nation’s leading universities, including MIT, Princeton, and Stanford. Many blockchain vendors such as </a:t>
            </a:r>
            <a:r>
              <a:rPr lang="en-US" dirty="0" err="1"/>
              <a:t>Consensys</a:t>
            </a:r>
            <a:r>
              <a:rPr lang="en-US" dirty="0"/>
              <a:t>, </a:t>
            </a:r>
            <a:r>
              <a:rPr lang="en-US" dirty="0" err="1"/>
              <a:t>Blockapps</a:t>
            </a:r>
            <a:r>
              <a:rPr lang="en-US" dirty="0"/>
              <a:t>, the Ethereum Foundation, and Hyperledger also provide training programs and certificates. The demand for an Oracle certification came in third place at 12.5% of this subsample. </a:t>
            </a:r>
          </a:p>
          <a:p>
            <a:endParaRPr lang="en-US" dirty="0"/>
          </a:p>
          <a:p>
            <a:r>
              <a:rPr lang="en-US" dirty="0"/>
              <a:t>4-73.8% of the overall posts listed a minimum of years of experience as a requirement, making it one of the most demanded requirements among all. The average number for the minimum years of experience from all posts is 4.8 years.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9F0ADE-EBCF-4E81-8731-C3CD5EDD3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873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Aft>
                <a:spcPts val="600"/>
              </a:spcAft>
              <a:buFont typeface="Arial" panose="020B0604020202020204" pitchFamily="34" charset="0"/>
              <a:buChar char="•"/>
            </a:pPr>
            <a:r>
              <a:rPr lang="en-US" sz="1200" dirty="0"/>
              <a:t>There is a high demand for blockchain professionals with competency in the whole development process, including software design and architecture. Programming skills are fundamental</a:t>
            </a:r>
          </a:p>
          <a:p>
            <a:pPr indent="-228600">
              <a:lnSpc>
                <a:spcPct val="90000"/>
              </a:lnSpc>
              <a:spcAft>
                <a:spcPts val="600"/>
              </a:spcAft>
              <a:buFont typeface="Arial" panose="020B0604020202020204" pitchFamily="34" charset="0"/>
              <a:buChar char="•"/>
            </a:pPr>
            <a:endParaRPr lang="en-US" sz="1200" dirty="0"/>
          </a:p>
          <a:p>
            <a:pPr indent="-228600">
              <a:lnSpc>
                <a:spcPct val="90000"/>
              </a:lnSpc>
              <a:spcAft>
                <a:spcPts val="600"/>
              </a:spcAft>
              <a:buFont typeface="Arial" panose="020B0604020202020204" pitchFamily="34" charset="0"/>
              <a:buChar char="•"/>
            </a:pPr>
            <a:r>
              <a:rPr lang="en-US" sz="1200" dirty="0"/>
              <a:t>Despite being one of the most obvious responsibilities of a blockchain engineer job, fewer job postings explicitly include required experience in blockchain development itself than experiences in programming in general. This is probably because, being the field still new, companies are trying to hire traditional software engineers and then convert them into blockchain engineers along the way.</a:t>
            </a:r>
          </a:p>
          <a:p>
            <a:pPr indent="-228600">
              <a:lnSpc>
                <a:spcPct val="90000"/>
              </a:lnSpc>
              <a:spcAft>
                <a:spcPts val="600"/>
              </a:spcAft>
              <a:buFont typeface="Arial" panose="020B0604020202020204" pitchFamily="34" charset="0"/>
              <a:buChar char="•"/>
            </a:pPr>
            <a:endParaRPr lang="en-US" sz="1200" dirty="0"/>
          </a:p>
          <a:p>
            <a:pPr marL="0" indent="0">
              <a:lnSpc>
                <a:spcPct val="90000"/>
              </a:lnSpc>
              <a:spcAft>
                <a:spcPts val="600"/>
              </a:spcAft>
              <a:buFont typeface="Arial" panose="020B0604020202020204" pitchFamily="34" charset="0"/>
              <a:buNone/>
            </a:pPr>
            <a:r>
              <a:rPr lang="en-US" sz="1200" dirty="0"/>
              <a:t>- The technical experience is valued more than </a:t>
            </a:r>
            <a:r>
              <a:rPr lang="en-US" sz="1200" dirty="0" err="1"/>
              <a:t>domainspecific</a:t>
            </a:r>
            <a:r>
              <a:rPr lang="en-US" sz="1200" dirty="0"/>
              <a:t> knowledge. For example, even though the blockchain is the essence of the infrastructure underlying cryptocurrencies, only 7.5% of the posts require domain knowledge in finance or fintech. This is probably because the technological aspects, at this stage, are still predominant and there is a need for building infrastructure which will then require a finance background.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FD20DA-FC32-4A2D-B1F4-F1141E4176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444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experience plays an essential role during the hiring process for a blockchain engineer role and more than the academic degrees and certificates. This is probably due to the (not new) slow-response of the academic world to the market needs. The lack of dedicated educational paths in the blockchain field and the difficulties in shaping a new area of study given the speed these new technologies are growing force the companies interested in these new professional figures to bend towards preferring experience instead of a not specific educational background.</a:t>
            </a:r>
          </a:p>
          <a:p>
            <a:endParaRPr lang="en-US" dirty="0"/>
          </a:p>
          <a:p>
            <a:r>
              <a:rPr lang="en-US" dirty="0"/>
              <a:t> 5) Even with low demand for formal education or certification in blockchain from the current job market, this demand is likely to increase soon. Research into the educational implications of blockchain is moving rapidly, and several universities have started to offer courses about blockchain [23]. However, it is crucial for academia to intercept the markets’ needs and quickly fill the currently existing gaps. </a:t>
            </a:r>
          </a:p>
          <a:p>
            <a:endParaRPr lang="en-US" dirty="0"/>
          </a:p>
          <a:p>
            <a:r>
              <a:rPr lang="en-US" dirty="0"/>
              <a:t>6) Even though a small fraction of the overall posts revealed the blockchain platform that the company develops, we can translate the high demand for competency in cryptocurrency platforms into the assumption that cryptocurrency development still dominates the landscape of blockchain engineering.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FD20DA-FC32-4A2D-B1F4-F1141E4176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816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a:ln/>
        </p:spPr>
      </p:sp>
      <p:sp>
        <p:nvSpPr>
          <p:cNvPr id="2560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charset="0"/>
                <a:ea typeface="+mn-ea"/>
                <a:cs typeface="+mn-cs"/>
              </a:rPr>
              <a:t>IoT applications are already being leveraged in diverse domains such as medical services field, smart retail, customer service, smart homes,</a:t>
            </a:r>
          </a:p>
          <a:p>
            <a:r>
              <a:rPr lang="en-US" sz="1200" b="0" i="0" u="none" strike="noStrike" kern="1200" baseline="0" dirty="0">
                <a:solidFill>
                  <a:schemeClr val="tx1"/>
                </a:solidFill>
                <a:latin typeface="Arial" charset="0"/>
                <a:ea typeface="+mn-ea"/>
                <a:cs typeface="+mn-cs"/>
              </a:rPr>
              <a:t>environmental monitoring, and industrial internet. Now, because of their ubiquitous nature, schools and academic institutions are looking</a:t>
            </a:r>
          </a:p>
          <a:p>
            <a:r>
              <a:rPr lang="en-US" sz="1200" b="0" i="0" u="none" strike="noStrike" kern="1200" baseline="0" dirty="0">
                <a:solidFill>
                  <a:schemeClr val="tx1"/>
                </a:solidFill>
                <a:latin typeface="Arial" charset="0"/>
                <a:ea typeface="+mn-ea"/>
                <a:cs typeface="+mn-cs"/>
              </a:rPr>
              <a:t>to incorporate IoT in educational activities to benefit students, instructors, and the entire educational system. IoT</a:t>
            </a:r>
            <a:endParaRPr lang="en-US" dirty="0"/>
          </a:p>
        </p:txBody>
      </p:sp>
    </p:spTree>
    <p:extLst>
      <p:ext uri="{BB962C8B-B14F-4D97-AF65-F5344CB8AC3E}">
        <p14:creationId xmlns:p14="http://schemas.microsoft.com/office/powerpoint/2010/main" val="2547066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baseline="0" dirty="0">
                <a:solidFill>
                  <a:srgbClr val="000000"/>
                </a:solidFill>
                <a:latin typeface="Arial"/>
                <a:ea typeface="Arial"/>
                <a:cs typeface="Arial"/>
                <a:sym typeface="Arial"/>
              </a:rPr>
              <a:t>The technology of blockchain attracted considerable attention due to the possibility of recording all financial transactions in a secure and verifiable decentralized (peer-to-peer) fashion, without the rule from a third party to process transactions.</a:t>
            </a:r>
          </a:p>
          <a:p>
            <a:endParaRPr lang="en-US" sz="1100" b="0" i="0" u="none" strike="noStrike" cap="none" baseline="0" dirty="0">
              <a:solidFill>
                <a:srgbClr val="000000"/>
              </a:solidFill>
              <a:latin typeface="Arial"/>
              <a:ea typeface="Arial"/>
              <a:cs typeface="Arial"/>
              <a:sym typeface="Arial"/>
            </a:endParaRPr>
          </a:p>
          <a:p>
            <a:r>
              <a:rPr lang="en-US" sz="1100" b="0" i="0" u="none" strike="noStrike" cap="none" baseline="0" dirty="0">
                <a:solidFill>
                  <a:srgbClr val="000000"/>
                </a:solidFill>
                <a:latin typeface="Arial"/>
                <a:ea typeface="Arial"/>
                <a:cs typeface="Arial"/>
                <a:sym typeface="Arial"/>
              </a:rPr>
              <a:t>which are then combined into blocks where each block contains a timestamp and is linked to its precedent block.</a:t>
            </a:r>
          </a:p>
          <a:p>
            <a:pPr marL="139700" indent="0">
              <a:buNone/>
            </a:pPr>
            <a:endParaRPr lang="en-US" sz="1100" b="0" i="0" u="none" strike="noStrike" cap="none" baseline="0" dirty="0">
              <a:solidFill>
                <a:srgbClr val="000000"/>
              </a:solidFill>
              <a:latin typeface="Arial"/>
              <a:ea typeface="Arial"/>
              <a:cs typeface="Arial"/>
              <a:sym typeface="Arial"/>
            </a:endParaRPr>
          </a:p>
          <a:p>
            <a:r>
              <a:rPr lang="en-US" sz="1100" b="0" i="0" u="none" strike="noStrike" cap="none" baseline="0" dirty="0">
                <a:solidFill>
                  <a:srgbClr val="000000"/>
                </a:solidFill>
                <a:latin typeface="Arial"/>
                <a:ea typeface="Arial"/>
                <a:cs typeface="Arial"/>
                <a:sym typeface="Arial"/>
              </a:rPr>
              <a:t>Once recorded, data cannot be altered, and the transactions history is combined into a chain structure without the possibility of additional branches of alternative transactions emerging or wedging into the middle of a chain.</a:t>
            </a:r>
          </a:p>
          <a:p>
            <a:endParaRPr lang="en-US" sz="1100" b="0" i="0" u="none" strike="noStrike" cap="none" baseline="0" dirty="0">
              <a:solidFill>
                <a:srgbClr val="000000"/>
              </a:solidFill>
              <a:latin typeface="Arial"/>
              <a:ea typeface="Arial"/>
              <a:cs typeface="Arial"/>
              <a:sym typeface="Arial"/>
            </a:endParaRPr>
          </a:p>
          <a:p>
            <a:r>
              <a:rPr lang="en-US" sz="1100" b="1" i="0" u="none" strike="noStrike" cap="none" baseline="0" dirty="0">
                <a:solidFill>
                  <a:srgbClr val="000000"/>
                </a:solidFill>
                <a:latin typeface="Arial"/>
                <a:ea typeface="Arial"/>
                <a:cs typeface="Arial"/>
                <a:sym typeface="Arial"/>
              </a:rPr>
              <a:t>Provenance</a:t>
            </a:r>
            <a:r>
              <a:rPr lang="en-US" sz="1100" b="0" i="0" u="none" strike="noStrike" cap="none" baseline="0" dirty="0">
                <a:solidFill>
                  <a:srgbClr val="000000"/>
                </a:solidFill>
                <a:latin typeface="Arial"/>
                <a:ea typeface="Arial"/>
                <a:cs typeface="Arial"/>
                <a:sym typeface="Arial"/>
              </a:rPr>
              <a:t> refers to awareness that participants of the network have about where the asset was originated from and its ownership history, </a:t>
            </a:r>
          </a:p>
          <a:p>
            <a:r>
              <a:rPr lang="en-US" sz="1100" b="0" i="0" u="none" strike="noStrike" cap="none" baseline="0" dirty="0">
                <a:solidFill>
                  <a:srgbClr val="000000"/>
                </a:solidFill>
                <a:latin typeface="Arial"/>
                <a:ea typeface="Arial"/>
                <a:cs typeface="Arial"/>
                <a:sym typeface="Arial"/>
              </a:rPr>
              <a:t>while</a:t>
            </a:r>
            <a:r>
              <a:rPr lang="en-US" sz="1100" b="1" i="0" u="none" strike="noStrike" cap="none" baseline="0" dirty="0">
                <a:solidFill>
                  <a:srgbClr val="000000"/>
                </a:solidFill>
                <a:latin typeface="Arial"/>
                <a:ea typeface="Arial"/>
                <a:cs typeface="Arial"/>
                <a:sym typeface="Arial"/>
              </a:rPr>
              <a:t> finality </a:t>
            </a:r>
            <a:r>
              <a:rPr lang="en-US" sz="1100" b="0" i="0" u="none" strike="noStrike" cap="none" baseline="0" dirty="0">
                <a:solidFill>
                  <a:srgbClr val="000000"/>
                </a:solidFill>
                <a:latin typeface="Arial"/>
                <a:ea typeface="Arial"/>
                <a:cs typeface="Arial"/>
                <a:sym typeface="Arial"/>
              </a:rPr>
              <a:t>refers to the status of a transaction as complete.</a:t>
            </a:r>
            <a:endParaRPr lang="en-US" dirty="0"/>
          </a:p>
        </p:txBody>
      </p:sp>
    </p:spTree>
    <p:extLst>
      <p:ext uri="{BB962C8B-B14F-4D97-AF65-F5344CB8AC3E}">
        <p14:creationId xmlns:p14="http://schemas.microsoft.com/office/powerpoint/2010/main" val="112916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background in mind, we developed a Learning Management System (LMS) that supports capturing and reacting to remote learner’s emotions in real time. The LMS was developed using Python 3.7. The system uses for client APIs: </a:t>
            </a:r>
            <a:r>
              <a:rPr lang="en-US" dirty="0" err="1"/>
              <a:t>JQuery</a:t>
            </a:r>
            <a:r>
              <a:rPr lang="en-US" dirty="0"/>
              <a:t> , material for page UI and </a:t>
            </a:r>
            <a:r>
              <a:rPr lang="en-US" dirty="0" err="1"/>
              <a:t>Websocket</a:t>
            </a:r>
            <a:r>
              <a:rPr lang="en-US" dirty="0"/>
              <a:t> for communicating with web server. The system utilizes for Server APIs: Tornado framework for web service, OpenCV, </a:t>
            </a:r>
            <a:r>
              <a:rPr lang="en-US" dirty="0" err="1"/>
              <a:t>Keras</a:t>
            </a:r>
            <a:r>
              <a:rPr lang="en-US" dirty="0"/>
              <a:t> CNN model, and TensorFlow API for real-time face detection and emotion/gender classification. The integrated system captures user’s expressions based on the gender against the on-line content and time stamp. It detects seven emotion expressions: angry, disgust, fear, happy, sad, surprise, neutral.</a:t>
            </a:r>
          </a:p>
          <a:p>
            <a:endParaRPr lang="en-US" dirty="0"/>
          </a:p>
          <a:p>
            <a:r>
              <a:rPr lang="en-US" dirty="0"/>
              <a:t>Once a learner logs into the website, the system triggers a pop up message notifying that the web cam will be turned on. After acknowledging the message and while navigating through the on-line materials (Figure 2), the system captures facial expressions of a learner. The tool captures user’s web cam frame data with </a:t>
            </a:r>
            <a:r>
              <a:rPr lang="en-US" dirty="0" err="1"/>
              <a:t>websocket</a:t>
            </a:r>
            <a:r>
              <a:rPr lang="en-US" dirty="0"/>
              <a:t> addressed once in every 100ms.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9DD50A-DFE6-4083-B103-2DE8F64842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5198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The system evaluates the expressions once every 10 seconds as per customized parameters which can be modified by a course administrator. The system detects whether user’s expressions match with the customized parameters while navigating particular content (e.g. a percentage of emotional expressions (sad, happy, etc.) within any 10 seconds time frame). If there is a match then the system prompts a learner with the option of supplemental learning materials customized according to learner’s state and the particular content (Figure 3). </a:t>
            </a:r>
          </a:p>
          <a:p>
            <a:endParaRPr lang="en-US" dirty="0"/>
          </a:p>
          <a:p>
            <a:r>
              <a:rPr lang="en-US" dirty="0"/>
              <a:t>In addition, an “aggregator” component sends periodically an aggregated data on the learner’s profile and the entire on-line class state to the course instructor. The captured data can serve for the wellbeing of the individual student and for the entire class. While the initial phase of project successfully integrated a facial emotional expressions API, we are currently working on the next phase of the tool to integrate eye-gaze tracking and heart beats monitoring APIs. These two additional types of detentions will allow us to position more precisely the state of a remote learner simultaneously while reading the course content, participating in the on-line designated discussions forums or writing the course assignments.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9DD50A-DFE6-4083-B103-2DE8F64842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224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54</a:t>
            </a:fld>
            <a:endParaRPr lang="en-US"/>
          </a:p>
        </p:txBody>
      </p:sp>
    </p:spTree>
    <p:extLst>
      <p:ext uri="{BB962C8B-B14F-4D97-AF65-F5344CB8AC3E}">
        <p14:creationId xmlns:p14="http://schemas.microsoft.com/office/powerpoint/2010/main" val="2782843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479D07-9476-4524-8844-836C96927A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564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846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baseline="0" dirty="0">
                <a:solidFill>
                  <a:srgbClr val="000000"/>
                </a:solidFill>
                <a:latin typeface="Arial"/>
                <a:ea typeface="Arial"/>
                <a:cs typeface="Arial"/>
                <a:sym typeface="Arial"/>
              </a:rPr>
              <a:t>While we could envision the use case of storing the EHRs within a blockchain, storing large medical files (e.g. X-ray and ECG), are too large for direct storage. In addition, within a blockchain deployment, the </a:t>
            </a:r>
            <a:r>
              <a:rPr lang="en-US" sz="1100" b="0" i="1" u="none" strike="noStrike" cap="none" baseline="0" dirty="0">
                <a:solidFill>
                  <a:srgbClr val="000000"/>
                </a:solidFill>
                <a:latin typeface="Arial"/>
                <a:ea typeface="Arial"/>
                <a:cs typeface="Arial"/>
                <a:sym typeface="Arial"/>
              </a:rPr>
              <a:t>“decentralization”</a:t>
            </a:r>
            <a:r>
              <a:rPr lang="en-US" sz="1100" b="0" i="0" u="none" strike="noStrike" cap="none" baseline="0" dirty="0">
                <a:solidFill>
                  <a:srgbClr val="000000"/>
                </a:solidFill>
                <a:latin typeface="Arial"/>
                <a:ea typeface="Arial"/>
                <a:cs typeface="Arial"/>
                <a:sym typeface="Arial"/>
              </a:rPr>
              <a:t>, </a:t>
            </a:r>
            <a:r>
              <a:rPr lang="en-US" sz="1100" b="0" i="1" u="none" strike="noStrike" cap="none" baseline="0" dirty="0">
                <a:solidFill>
                  <a:srgbClr val="000000"/>
                </a:solidFill>
                <a:latin typeface="Arial"/>
                <a:ea typeface="Arial"/>
                <a:cs typeface="Arial"/>
                <a:sym typeface="Arial"/>
              </a:rPr>
              <a:t>“consensus” </a:t>
            </a:r>
            <a:r>
              <a:rPr lang="en-US" sz="1100" b="0" i="0" u="none" strike="noStrike" cap="none" baseline="0" dirty="0">
                <a:solidFill>
                  <a:srgbClr val="000000"/>
                </a:solidFill>
                <a:latin typeface="Arial"/>
                <a:ea typeface="Arial"/>
                <a:cs typeface="Arial"/>
                <a:sym typeface="Arial"/>
              </a:rPr>
              <a:t>and </a:t>
            </a:r>
            <a:r>
              <a:rPr lang="en-US" sz="1100" b="0" i="1" u="none" strike="noStrike" cap="none" baseline="0" dirty="0">
                <a:solidFill>
                  <a:srgbClr val="000000"/>
                </a:solidFill>
                <a:latin typeface="Arial"/>
                <a:ea typeface="Arial"/>
                <a:cs typeface="Arial"/>
                <a:sym typeface="Arial"/>
              </a:rPr>
              <a:t>“provenance” </a:t>
            </a:r>
            <a:r>
              <a:rPr lang="en-US" sz="1100" b="0" i="0" u="none" strike="noStrike" cap="none" baseline="0" dirty="0">
                <a:solidFill>
                  <a:srgbClr val="000000"/>
                </a:solidFill>
                <a:latin typeface="Arial"/>
                <a:ea typeface="Arial"/>
                <a:cs typeface="Arial"/>
                <a:sym typeface="Arial"/>
              </a:rPr>
              <a:t>features imply that all blocks should be stored on every participating client node within a system.</a:t>
            </a:r>
          </a:p>
          <a:p>
            <a:pPr marL="139700" indent="0">
              <a:buNone/>
            </a:pPr>
            <a:endParaRPr lang="en-US" sz="1100" b="0" i="0" u="none" strike="noStrike" cap="none" baseline="0" dirty="0">
              <a:solidFill>
                <a:srgbClr val="000000"/>
              </a:solidFill>
              <a:latin typeface="Arial"/>
              <a:ea typeface="Arial"/>
              <a:cs typeface="Arial"/>
              <a:sym typeface="Arial"/>
            </a:endParaRPr>
          </a:p>
          <a:p>
            <a:pPr marL="139700" indent="0">
              <a:buNone/>
            </a:pPr>
            <a:r>
              <a:rPr lang="en-US" sz="1100" b="0" i="0" u="none" strike="noStrike" cap="none" baseline="0" dirty="0">
                <a:solidFill>
                  <a:srgbClr val="000000"/>
                </a:solidFill>
                <a:latin typeface="Arial"/>
                <a:ea typeface="Arial"/>
                <a:cs typeface="Arial"/>
                <a:sym typeface="Arial"/>
              </a:rPr>
              <a:t>To illustrate this scalability issue, a miners full participation in the Bitcoin network requires the miner to download the entire Bitcoin ledger, which </a:t>
            </a:r>
            <a:r>
              <a:rPr lang="en-US" sz="1100" b="0" i="0" u="none" strike="noStrike" cap="none" baseline="0" dirty="0" err="1">
                <a:solidFill>
                  <a:srgbClr val="000000"/>
                </a:solidFill>
                <a:latin typeface="Arial"/>
                <a:ea typeface="Arial"/>
                <a:cs typeface="Arial"/>
                <a:sym typeface="Arial"/>
              </a:rPr>
              <a:t>totalled</a:t>
            </a:r>
            <a:r>
              <a:rPr lang="en-US" sz="1100" b="0" i="0" u="none" strike="noStrike" cap="none" baseline="0" dirty="0">
                <a:solidFill>
                  <a:srgbClr val="000000"/>
                </a:solidFill>
                <a:latin typeface="Arial"/>
                <a:ea typeface="Arial"/>
                <a:cs typeface="Arial"/>
                <a:sym typeface="Arial"/>
              </a:rPr>
              <a:t> over 184 gigabytes at the end of Q3 2018. Also, the maximum transaction validation within the Bitcoin network is at seven transactions/second, which increases the possibility of a performance bottleneck. </a:t>
            </a:r>
          </a:p>
          <a:p>
            <a:pPr marL="139700" indent="0">
              <a:buNone/>
            </a:pPr>
            <a:endParaRPr lang="en-US" sz="1100" b="0" i="0" u="none" strike="noStrike" cap="none" baseline="0" dirty="0">
              <a:solidFill>
                <a:srgbClr val="000000"/>
              </a:solidFill>
              <a:latin typeface="Arial"/>
              <a:ea typeface="Arial"/>
              <a:cs typeface="Arial"/>
              <a:sym typeface="Arial"/>
            </a:endParaRPr>
          </a:p>
          <a:p>
            <a:pPr marL="139700" indent="0">
              <a:buNone/>
            </a:pPr>
            <a:r>
              <a:rPr lang="en-US" sz="1100" b="0" i="0" u="none" strike="noStrike" cap="none" baseline="0" dirty="0">
                <a:solidFill>
                  <a:srgbClr val="000000"/>
                </a:solidFill>
                <a:latin typeface="Arial"/>
                <a:ea typeface="Arial"/>
                <a:cs typeface="Arial"/>
                <a:sym typeface="Arial"/>
              </a:rPr>
              <a:t>a possible solution to this challenge is to store a large collection of medical data off the chain in a data repository. This would still be secure as the blockchain layer would enforce the access control policy. In this framework, “the patient would still have control of who has access to the personal data in the off chain because the data would not be readable without the decryption key, which is stored on the patient’s blockchain account”.</a:t>
            </a:r>
          </a:p>
          <a:p>
            <a:pPr marL="139700" indent="0">
              <a:buNone/>
            </a:pPr>
            <a:endParaRPr lang="en-US" sz="1100" b="0" i="0" u="none" strike="noStrike" cap="none" baseline="0" dirty="0">
              <a:solidFill>
                <a:srgbClr val="000000"/>
              </a:solidFill>
              <a:latin typeface="Arial"/>
              <a:ea typeface="Arial"/>
              <a:cs typeface="Arial"/>
              <a:sym typeface="Arial"/>
            </a:endParaRPr>
          </a:p>
          <a:p>
            <a:pPr marL="139700" indent="0">
              <a:buNone/>
            </a:pPr>
            <a:r>
              <a:rPr lang="en-US" sz="1100" b="0" i="0" u="none" strike="noStrike" cap="none" baseline="0" dirty="0">
                <a:solidFill>
                  <a:srgbClr val="000000"/>
                </a:solidFill>
                <a:latin typeface="Arial"/>
                <a:ea typeface="Arial"/>
                <a:cs typeface="Arial"/>
                <a:sym typeface="Arial"/>
              </a:rPr>
              <a:t>The “finality” characteristic of the blockchain can also conflict with existing legislation such as the new European GDPR13 which aims to give all citizens the ability to govern their over their data including the right for every citizen to request an institution to delete his/her personal data.</a:t>
            </a:r>
          </a:p>
        </p:txBody>
      </p:sp>
    </p:spTree>
    <p:extLst>
      <p:ext uri="{BB962C8B-B14F-4D97-AF65-F5344CB8AC3E}">
        <p14:creationId xmlns:p14="http://schemas.microsoft.com/office/powerpoint/2010/main" val="23873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A9CAD-BB26-4936-A924-3B635873C3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pPr eaLnBrk="1" hangingPunct="1"/>
            <a:r>
              <a:rPr lang="en-US" dirty="0"/>
              <a:t>Hello. Thank you for inviting me to present my research. My name is Mohamad Kassab. </a:t>
            </a:r>
          </a:p>
          <a:p>
            <a:r>
              <a:rPr lang="en-US" dirty="0"/>
              <a:t>A bit about me - I am currently an Associate Professor in Software Engineering at Penn State University. I completed my PhD in Computer Science 2009 from </a:t>
            </a:r>
            <a:r>
              <a:rPr lang="en-US" dirty="0" err="1"/>
              <a:t>Concorida</a:t>
            </a:r>
            <a:r>
              <a:rPr lang="en-US" dirty="0"/>
              <a:t> University. </a:t>
            </a:r>
            <a:r>
              <a:rPr lang="en-US" sz="1200" b="0" i="0" u="none" strike="noStrike" kern="1200" baseline="0" dirty="0">
                <a:solidFill>
                  <a:schemeClr val="tx1"/>
                </a:solidFill>
                <a:latin typeface="Arial" charset="0"/>
                <a:ea typeface="+mn-ea"/>
                <a:cs typeface="+mn-cs"/>
              </a:rPr>
              <a:t> My research was carried out within a inter-university research program involving The department of Computer Science at Concordia University in Montreal and the </a:t>
            </a:r>
            <a:r>
              <a:rPr lang="en-US" sz="1200" kern="1200" dirty="0">
                <a:solidFill>
                  <a:schemeClr val="tx1"/>
                </a:solidFill>
                <a:effectLst/>
                <a:latin typeface="Arial" charset="0"/>
                <a:ea typeface="+mn-ea"/>
                <a:cs typeface="+mn-cs"/>
              </a:rPr>
              <a:t>Department of Information Systems at</a:t>
            </a:r>
            <a:r>
              <a:rPr lang="en-US" sz="1200" b="0" i="0" u="none" strike="noStrike" kern="1200" baseline="0" dirty="0">
                <a:solidFill>
                  <a:schemeClr val="tx1"/>
                </a:solidFill>
                <a:latin typeface="Arial" charset="0"/>
                <a:ea typeface="+mn-ea"/>
                <a:cs typeface="+mn-cs"/>
              </a:rPr>
              <a:t> University of Twente in The Netherlands. </a:t>
            </a:r>
          </a:p>
          <a:p>
            <a:endParaRPr lang="en-US" sz="1200" b="0" i="0" u="none" strike="noStrike" kern="1200" baseline="0" dirty="0">
              <a:solidFill>
                <a:schemeClr val="tx1"/>
              </a:solidFill>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kern="1200" dirty="0">
                <a:solidFill>
                  <a:schemeClr val="tx1"/>
                </a:solidFill>
                <a:effectLst/>
                <a:latin typeface="Arial" charset="0"/>
                <a:ea typeface="+mn-ea"/>
                <a:cs typeface="+mn-cs"/>
              </a:rPr>
              <a:t>Before joining Penn State, I was an affiliate assistant professor in the department of computer science and software engineering at Concordia University and a postdoctoral researcher in software engineering at Université du Quebec.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sz="120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kern="1200" dirty="0">
                <a:solidFill>
                  <a:schemeClr val="tx1"/>
                </a:solidFill>
                <a:effectLst/>
                <a:latin typeface="Arial" charset="0"/>
                <a:ea typeface="+mn-ea"/>
                <a:cs typeface="+mn-cs"/>
              </a:rPr>
              <a:t>With about than fourteen years of industrial experiences I also worked and consulted in different roles. Recently I was acting as a Business Unit Manager for </a:t>
            </a:r>
            <a:r>
              <a:rPr lang="en-CA" sz="1200" kern="1200" dirty="0" err="1">
                <a:solidFill>
                  <a:schemeClr val="tx1"/>
                </a:solidFill>
                <a:effectLst/>
                <a:latin typeface="Arial" charset="0"/>
                <a:ea typeface="+mn-ea"/>
                <a:cs typeface="+mn-cs"/>
              </a:rPr>
              <a:t>Soramitsu</a:t>
            </a:r>
            <a:r>
              <a:rPr lang="en-CA" sz="1200" kern="1200" dirty="0">
                <a:solidFill>
                  <a:schemeClr val="tx1"/>
                </a:solidFill>
                <a:effectLst/>
                <a:latin typeface="Arial" charset="0"/>
                <a:ea typeface="+mn-ea"/>
                <a:cs typeface="+mn-cs"/>
              </a:rPr>
              <a:t> to develop a new blockchain technology (</a:t>
            </a:r>
            <a:r>
              <a:rPr lang="en-CA" sz="1200" kern="1200" dirty="0" err="1">
                <a:solidFill>
                  <a:schemeClr val="tx1"/>
                </a:solidFill>
                <a:effectLst/>
                <a:latin typeface="Arial" charset="0"/>
                <a:ea typeface="+mn-ea"/>
                <a:cs typeface="+mn-cs"/>
              </a:rPr>
              <a:t>Iroha</a:t>
            </a:r>
            <a:r>
              <a:rPr lang="en-CA" sz="1200" kern="1200" dirty="0">
                <a:solidFill>
                  <a:schemeClr val="tx1"/>
                </a:solidFill>
                <a:effectLst/>
                <a:latin typeface="Arial" charset="0"/>
                <a:ea typeface="+mn-ea"/>
                <a:cs typeface="+mn-cs"/>
              </a:rPr>
              <a:t>) and a new cryptocurrency that was just been released (Sora) . In the past few years I worked as a senior quality engineer at SAP, senior associate at Morgan Stanley, senior quality assurance specialist at NOKIA, senior software developer at Positron Safety Systems.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sz="120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kern="1200" dirty="0">
                <a:solidFill>
                  <a:schemeClr val="tx1"/>
                </a:solidFill>
                <a:effectLst/>
                <a:latin typeface="Arial" charset="0"/>
                <a:ea typeface="+mn-ea"/>
                <a:cs typeface="+mn-cs"/>
              </a:rPr>
              <a:t>Throughout my employment experiences I developed a broad spectrum of skills and responsibilities in software engineering that enabled me to blend the academic research results with existing industrial practices.</a:t>
            </a:r>
            <a:endParaRPr lang="en-US" sz="120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skyrocketing demand for blockchain-related jobs has also translated into a significant salary bump. </a:t>
            </a:r>
          </a:p>
          <a:p>
            <a:endParaRPr lang="en-US" dirty="0"/>
          </a:p>
          <a:p>
            <a:r>
              <a:rPr lang="en-US" dirty="0"/>
              <a:t>Salaries for blockchain engineers are on par with specialists focused on artificial intelligence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9F0ADE-EBCF-4E81-8731-C3CD5EDD3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36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scarcity of tools, patterns and resources, unavoidable for a new technology, also poses a challenge for this role. Consequently, looking into the existing landscape of the job profiling for “blockchain engineer” becomes of significant importance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9F0ADE-EBCF-4E81-8731-C3CD5EDD3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038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data collection strategy based on job posts is appropriate for the context when the qualitative data is publicly available to analyze, and when a researcher needs to establish a balance between the study execution effort on one hand and breadth and depth of the study on the other hand [14], [15].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Alexa Ranking by Amazon and other sources (e.g., [16]), “LinkedIn” is the most significant engine among its competitors in terms of the traffic volume and the number of jobs posted.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job search engine amenities includes interpreting the search string, which results in a range of relevant jobs related to the search term. Accordingly, we obtained a wide range of position titles using the defined search string, including: Blockchain Developer, Blockchain Platform Architect, Web Developer Blockchain, Tech Lead, Java developer, etc. </a:t>
            </a:r>
          </a:p>
          <a:p>
            <a:endParaRPr lang="en-US" dirty="0"/>
          </a:p>
          <a:p>
            <a:r>
              <a:rPr lang="en-US" dirty="0"/>
              <a:t>We used these criteria on the text of the entire post (e.g. job title, and descriptions of the responsibilities, tasks, skill set, education, and experience). </a:t>
            </a:r>
          </a:p>
          <a:p>
            <a:endParaRPr lang="en-US" dirty="0"/>
          </a:p>
          <a:p>
            <a:r>
              <a:rPr lang="en-US" dirty="0"/>
              <a:t>We executed the selection process between July and August 2020, and 400 job ads from 50 states were retained in the final set for quantitative coding, analysis, and synthesis for this paper.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9F0ADE-EBCF-4E81-8731-C3CD5EDD3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39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job posts detail the tasks and responsibilities, we applied qualitative coding techniques to the text descriptions related to competencies and tasks. Drawing upon Saldana’s qualitative data coding process [18], the analysis of each post granularly distinguished between tasks and competencies, and among the different types of competencies (blockchain-specific, technical, and soft-skills).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analyze the competencies, we executed a free-text analysis that looks at the frequency of terms to determine the relevant data regarding specific job demands. For the </a:t>
            </a:r>
            <a:r>
              <a:rPr lang="en-US" sz="1200" dirty="0" err="1"/>
              <a:t>freetext</a:t>
            </a:r>
            <a:r>
              <a:rPr lang="en-US" sz="1200" dirty="0"/>
              <a:t> analysis, we used the “Text-</a:t>
            </a:r>
            <a:r>
              <a:rPr lang="en-US" sz="1200" dirty="0" err="1"/>
              <a:t>iQ</a:t>
            </a:r>
            <a:r>
              <a:rPr lang="en-US" sz="1200" dirty="0"/>
              <a:t>” feature provided by “Qualtrics”. For the quantitative assessment, we used “Stats </a:t>
            </a:r>
            <a:r>
              <a:rPr lang="en-US" sz="1200" dirty="0" err="1"/>
              <a:t>iQ</a:t>
            </a:r>
            <a:r>
              <a:rPr lang="en-US" sz="1200" dirty="0"/>
              <a:t>”, which is supplied with the “Qualtrics platform”. This feature performs a statistical analysis of the extracted data numerical parameters and resulted in the percentage of job posts that advertised each category of responsibilities and competencies. The extracted data file is available online at the link https://bit.ly/3eucYDY.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1164DC-B757-456C-80C0-7752A70F35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798268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6369DE2C-8EB9-BB4C-8ED4-A72D12859168}" type="datetime1">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3589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BCF06C-BA75-6847-BE5D-4A98EDA954D5}" type="datetime1">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5620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2BDDF5-8196-7B46-B681-A9F9E631E2B7}" type="datetime1">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3937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42FB-B0E6-42E7-A628-3A36BCD029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6FD669-1AC0-444F-B973-FDE255B6B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8187-1040-4CA7-BF75-70912CD906A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9266FE7-3AAB-44B9-A832-F0BB7DB2A2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28190-2093-4AC6-9163-69AB11C3603B}"/>
              </a:ext>
            </a:extLst>
          </p:cNvPr>
          <p:cNvSpPr>
            <a:spLocks noGrp="1"/>
          </p:cNvSpPr>
          <p:nvPr>
            <p:ph type="sldNum" sz="quarter" idx="12"/>
          </p:nvPr>
        </p:nvSpPr>
        <p:spPr/>
        <p:txBody>
          <a:bodyPr/>
          <a:lstStyle/>
          <a:p>
            <a:fld id="{3BF46000-AEAD-414D-9EFD-A09F1BDE42B4}" type="slidenum">
              <a:rPr lang="en-US" smtClean="0"/>
              <a:t>‹#›</a:t>
            </a:fld>
            <a:endParaRPr lang="en-US"/>
          </a:p>
        </p:txBody>
      </p:sp>
    </p:spTree>
    <p:extLst>
      <p:ext uri="{BB962C8B-B14F-4D97-AF65-F5344CB8AC3E}">
        <p14:creationId xmlns:p14="http://schemas.microsoft.com/office/powerpoint/2010/main" val="2546351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8862-D78D-4BA7-A07D-D5090372DC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48280C-C3AC-48D7-9CFE-1B02E77DA9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35F7D-465F-430D-B71C-2D011B284B7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4AE169-1C38-441A-878E-6BD64C197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9F6CC-51F7-4A69-9DB2-35579CD13F0A}"/>
              </a:ext>
            </a:extLst>
          </p:cNvPr>
          <p:cNvSpPr>
            <a:spLocks noGrp="1"/>
          </p:cNvSpPr>
          <p:nvPr>
            <p:ph type="sldNum" sz="quarter" idx="12"/>
          </p:nvPr>
        </p:nvSpPr>
        <p:spPr/>
        <p:txBody>
          <a:bodyPr/>
          <a:lstStyle/>
          <a:p>
            <a:fld id="{3BF46000-AEAD-414D-9EFD-A09F1BDE42B4}" type="slidenum">
              <a:rPr lang="en-US" smtClean="0"/>
              <a:t>‹#›</a:t>
            </a:fld>
            <a:endParaRPr lang="en-US"/>
          </a:p>
        </p:txBody>
      </p:sp>
    </p:spTree>
    <p:extLst>
      <p:ext uri="{BB962C8B-B14F-4D97-AF65-F5344CB8AC3E}">
        <p14:creationId xmlns:p14="http://schemas.microsoft.com/office/powerpoint/2010/main" val="4196047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0F3E-6EF0-450D-84FF-17B38861E4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31B72C-493C-4CED-A187-9A74204A00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6B69F3-7705-4CA5-B61B-47DDA60371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2ED1D9E-6FF3-4BAF-A240-1BD79164E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05DA9-052F-49A9-981E-AB455C4BF1F1}"/>
              </a:ext>
            </a:extLst>
          </p:cNvPr>
          <p:cNvSpPr>
            <a:spLocks noGrp="1"/>
          </p:cNvSpPr>
          <p:nvPr>
            <p:ph type="sldNum" sz="quarter" idx="12"/>
          </p:nvPr>
        </p:nvSpPr>
        <p:spPr/>
        <p:txBody>
          <a:bodyPr/>
          <a:lstStyle/>
          <a:p>
            <a:fld id="{3BF46000-AEAD-414D-9EFD-A09F1BDE42B4}" type="slidenum">
              <a:rPr lang="en-US" smtClean="0"/>
              <a:t>‹#›</a:t>
            </a:fld>
            <a:endParaRPr lang="en-US"/>
          </a:p>
        </p:txBody>
      </p:sp>
    </p:spTree>
    <p:extLst>
      <p:ext uri="{BB962C8B-B14F-4D97-AF65-F5344CB8AC3E}">
        <p14:creationId xmlns:p14="http://schemas.microsoft.com/office/powerpoint/2010/main" val="647278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0BF9-362C-46F5-AD24-48DCB634B6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901D1B-AD60-450E-AA98-D548CD8607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B50860-523E-4D6C-B02F-D0F8CA6331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D23D2D-6879-4690-AB13-75015A8C07E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8099871-F7DF-4519-9555-85B4FBE235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76E34-BCCA-4538-B917-F136B3D8402F}"/>
              </a:ext>
            </a:extLst>
          </p:cNvPr>
          <p:cNvSpPr>
            <a:spLocks noGrp="1"/>
          </p:cNvSpPr>
          <p:nvPr>
            <p:ph type="sldNum" sz="quarter" idx="12"/>
          </p:nvPr>
        </p:nvSpPr>
        <p:spPr/>
        <p:txBody>
          <a:bodyPr/>
          <a:lstStyle/>
          <a:p>
            <a:fld id="{3BF46000-AEAD-414D-9EFD-A09F1BDE42B4}" type="slidenum">
              <a:rPr lang="en-US" smtClean="0"/>
              <a:t>‹#›</a:t>
            </a:fld>
            <a:endParaRPr lang="en-US"/>
          </a:p>
        </p:txBody>
      </p:sp>
    </p:spTree>
    <p:extLst>
      <p:ext uri="{BB962C8B-B14F-4D97-AF65-F5344CB8AC3E}">
        <p14:creationId xmlns:p14="http://schemas.microsoft.com/office/powerpoint/2010/main" val="898337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ED58-1F13-4569-8F29-48D64224A5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ADFDD7-EE51-455D-8DC3-A81DB9290A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C3B63-CC5C-4430-9038-BA60574A4E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2965C5-AB7A-4D97-844E-F1DA7C82AA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08AADC-BCF8-4885-A0E6-C604915A6A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9BA0F7-51C6-4554-86A4-0AD044D1AFE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B00EE31-1823-4F35-ABB3-1DDB3EC401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AB6D11-B681-4AA3-BC9C-C27D952C411A}"/>
              </a:ext>
            </a:extLst>
          </p:cNvPr>
          <p:cNvSpPr>
            <a:spLocks noGrp="1"/>
          </p:cNvSpPr>
          <p:nvPr>
            <p:ph type="sldNum" sz="quarter" idx="12"/>
          </p:nvPr>
        </p:nvSpPr>
        <p:spPr/>
        <p:txBody>
          <a:bodyPr/>
          <a:lstStyle/>
          <a:p>
            <a:fld id="{3BF46000-AEAD-414D-9EFD-A09F1BDE42B4}" type="slidenum">
              <a:rPr lang="en-US" smtClean="0"/>
              <a:t>‹#›</a:t>
            </a:fld>
            <a:endParaRPr lang="en-US"/>
          </a:p>
        </p:txBody>
      </p:sp>
    </p:spTree>
    <p:extLst>
      <p:ext uri="{BB962C8B-B14F-4D97-AF65-F5344CB8AC3E}">
        <p14:creationId xmlns:p14="http://schemas.microsoft.com/office/powerpoint/2010/main" val="484560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D533-95F1-4129-9BBB-8A0F8460F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0D3804-7DBF-4B6D-88F3-36FF6101AB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28B9381-80B8-453A-92A9-9A9B438A32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64A58F-C23A-48E8-87E1-8F72053FEB4B}"/>
              </a:ext>
            </a:extLst>
          </p:cNvPr>
          <p:cNvSpPr>
            <a:spLocks noGrp="1"/>
          </p:cNvSpPr>
          <p:nvPr>
            <p:ph type="sldNum" sz="quarter" idx="12"/>
          </p:nvPr>
        </p:nvSpPr>
        <p:spPr/>
        <p:txBody>
          <a:bodyPr/>
          <a:lstStyle/>
          <a:p>
            <a:fld id="{3BF46000-AEAD-414D-9EFD-A09F1BDE42B4}" type="slidenum">
              <a:rPr lang="en-US" smtClean="0"/>
              <a:t>‹#›</a:t>
            </a:fld>
            <a:endParaRPr lang="en-US"/>
          </a:p>
        </p:txBody>
      </p:sp>
    </p:spTree>
    <p:extLst>
      <p:ext uri="{BB962C8B-B14F-4D97-AF65-F5344CB8AC3E}">
        <p14:creationId xmlns:p14="http://schemas.microsoft.com/office/powerpoint/2010/main" val="670518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DB1186-1251-497F-80CE-1ACED40EDEF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B5EDF2F-6DBC-426E-B8A5-0866697B91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7D7517-1537-434C-8216-2A0CE8547039}"/>
              </a:ext>
            </a:extLst>
          </p:cNvPr>
          <p:cNvSpPr>
            <a:spLocks noGrp="1"/>
          </p:cNvSpPr>
          <p:nvPr>
            <p:ph type="sldNum" sz="quarter" idx="12"/>
          </p:nvPr>
        </p:nvSpPr>
        <p:spPr/>
        <p:txBody>
          <a:bodyPr/>
          <a:lstStyle/>
          <a:p>
            <a:fld id="{3BF46000-AEAD-414D-9EFD-A09F1BDE42B4}" type="slidenum">
              <a:rPr lang="en-US" smtClean="0"/>
              <a:t>‹#›</a:t>
            </a:fld>
            <a:endParaRPr lang="en-US"/>
          </a:p>
        </p:txBody>
      </p:sp>
    </p:spTree>
    <p:extLst>
      <p:ext uri="{BB962C8B-B14F-4D97-AF65-F5344CB8AC3E}">
        <p14:creationId xmlns:p14="http://schemas.microsoft.com/office/powerpoint/2010/main" val="2145574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2B45-776B-4A53-B98F-4A90F3F07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CD59D2-D324-43EF-9B41-B83D7765E7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BBA2B4-78F7-4398-B7FB-8FD94C468B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8416A4-CEC1-4C20-A69A-223935BC16E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57814AF-0C1F-42C5-9285-6255C07758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98EB18-AFFE-4C22-A0CA-72BC92392096}"/>
              </a:ext>
            </a:extLst>
          </p:cNvPr>
          <p:cNvSpPr>
            <a:spLocks noGrp="1"/>
          </p:cNvSpPr>
          <p:nvPr>
            <p:ph type="sldNum" sz="quarter" idx="12"/>
          </p:nvPr>
        </p:nvSpPr>
        <p:spPr/>
        <p:txBody>
          <a:bodyPr/>
          <a:lstStyle/>
          <a:p>
            <a:fld id="{3BF46000-AEAD-414D-9EFD-A09F1BDE42B4}" type="slidenum">
              <a:rPr lang="en-US" smtClean="0"/>
              <a:t>‹#›</a:t>
            </a:fld>
            <a:endParaRPr lang="en-US"/>
          </a:p>
        </p:txBody>
      </p:sp>
    </p:spTree>
    <p:extLst>
      <p:ext uri="{BB962C8B-B14F-4D97-AF65-F5344CB8AC3E}">
        <p14:creationId xmlns:p14="http://schemas.microsoft.com/office/powerpoint/2010/main" val="68865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A5A0F4-E4C2-E84A-B88E-D5AA96F54968}" type="datetime1">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10065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0EC0-D8CD-409D-8F13-0FC7F7A6A3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87A0F2-8522-49EE-B514-E61CF1B76E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D4E55C-AB38-4774-9E4A-290D28DF2C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348082-1229-4D17-8070-777C14EA21F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68FCD0B-DD81-4BA3-B41C-010313EC8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8FA78F-EB22-407A-8813-9D9B7455DE22}"/>
              </a:ext>
            </a:extLst>
          </p:cNvPr>
          <p:cNvSpPr>
            <a:spLocks noGrp="1"/>
          </p:cNvSpPr>
          <p:nvPr>
            <p:ph type="sldNum" sz="quarter" idx="12"/>
          </p:nvPr>
        </p:nvSpPr>
        <p:spPr/>
        <p:txBody>
          <a:bodyPr/>
          <a:lstStyle/>
          <a:p>
            <a:fld id="{3BF46000-AEAD-414D-9EFD-A09F1BDE42B4}" type="slidenum">
              <a:rPr lang="en-US" smtClean="0"/>
              <a:t>‹#›</a:t>
            </a:fld>
            <a:endParaRPr lang="en-US"/>
          </a:p>
        </p:txBody>
      </p:sp>
    </p:spTree>
    <p:extLst>
      <p:ext uri="{BB962C8B-B14F-4D97-AF65-F5344CB8AC3E}">
        <p14:creationId xmlns:p14="http://schemas.microsoft.com/office/powerpoint/2010/main" val="51869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30975-C582-495B-94B2-50C96DB029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CA6587-67EC-4BBC-9743-C8606EB8E4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60FB-25ED-4261-A9A9-78C8DC8112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711BDF9-1CA7-4F74-B7C9-99D72FB2C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54849-73F5-44DA-B208-A73397186C49}"/>
              </a:ext>
            </a:extLst>
          </p:cNvPr>
          <p:cNvSpPr>
            <a:spLocks noGrp="1"/>
          </p:cNvSpPr>
          <p:nvPr>
            <p:ph type="sldNum" sz="quarter" idx="12"/>
          </p:nvPr>
        </p:nvSpPr>
        <p:spPr/>
        <p:txBody>
          <a:bodyPr/>
          <a:lstStyle/>
          <a:p>
            <a:fld id="{3BF46000-AEAD-414D-9EFD-A09F1BDE42B4}" type="slidenum">
              <a:rPr lang="en-US" smtClean="0"/>
              <a:t>‹#›</a:t>
            </a:fld>
            <a:endParaRPr lang="en-US"/>
          </a:p>
        </p:txBody>
      </p:sp>
    </p:spTree>
    <p:extLst>
      <p:ext uri="{BB962C8B-B14F-4D97-AF65-F5344CB8AC3E}">
        <p14:creationId xmlns:p14="http://schemas.microsoft.com/office/powerpoint/2010/main" val="3892526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96A56-BB67-47A4-A7C8-284E6B6A6A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0F1258-C17A-4EAD-A22E-EFDA4248F1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2861F-BDF5-4400-A4B2-746A3E1935F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CD43BF-AEAD-4A22-9CA5-160D793CE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F86643-D0EE-4EC2-8465-DDA170E4FB32}"/>
              </a:ext>
            </a:extLst>
          </p:cNvPr>
          <p:cNvSpPr>
            <a:spLocks noGrp="1"/>
          </p:cNvSpPr>
          <p:nvPr>
            <p:ph type="sldNum" sz="quarter" idx="12"/>
          </p:nvPr>
        </p:nvSpPr>
        <p:spPr/>
        <p:txBody>
          <a:bodyPr/>
          <a:lstStyle/>
          <a:p>
            <a:fld id="{3BF46000-AEAD-414D-9EFD-A09F1BDE42B4}" type="slidenum">
              <a:rPr lang="en-US" smtClean="0"/>
              <a:t>‹#›</a:t>
            </a:fld>
            <a:endParaRPr lang="en-US"/>
          </a:p>
        </p:txBody>
      </p:sp>
    </p:spTree>
    <p:extLst>
      <p:ext uri="{BB962C8B-B14F-4D97-AF65-F5344CB8AC3E}">
        <p14:creationId xmlns:p14="http://schemas.microsoft.com/office/powerpoint/2010/main" val="3627959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624A-60A6-486D-9CC1-D84604D0AF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2BA165-0CAA-40FF-B567-94F1B0FC7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1A4E85-543D-4735-997F-26BD60A0713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F533C1C-3AAB-4E77-9D24-C959C8C5B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B9EA8-37D7-4EE5-9ED1-3E1ACBDA17AB}"/>
              </a:ext>
            </a:extLst>
          </p:cNvPr>
          <p:cNvSpPr>
            <a:spLocks noGrp="1"/>
          </p:cNvSpPr>
          <p:nvPr>
            <p:ph type="sldNum" sz="quarter" idx="12"/>
          </p:nvPr>
        </p:nvSpPr>
        <p:spPr/>
        <p:txBody>
          <a:bodyPr/>
          <a:lstStyle/>
          <a:p>
            <a:fld id="{E44B4E4C-F5BB-45C1-9F39-86BB131A696A}" type="slidenum">
              <a:rPr lang="en-US" smtClean="0"/>
              <a:t>‹#›</a:t>
            </a:fld>
            <a:endParaRPr lang="en-US"/>
          </a:p>
        </p:txBody>
      </p:sp>
    </p:spTree>
    <p:extLst>
      <p:ext uri="{BB962C8B-B14F-4D97-AF65-F5344CB8AC3E}">
        <p14:creationId xmlns:p14="http://schemas.microsoft.com/office/powerpoint/2010/main" val="404442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E8FE-37D8-450E-BB63-C619C43B24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918001-A00A-4F28-A1D1-CE244C6254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B9BFE-6383-46DE-ABB6-B83E755C821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DBAD841-14F1-4541-B0FD-38B59DD06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CCFA0-4D0D-4BA8-96CD-2CFF693E3126}"/>
              </a:ext>
            </a:extLst>
          </p:cNvPr>
          <p:cNvSpPr>
            <a:spLocks noGrp="1"/>
          </p:cNvSpPr>
          <p:nvPr>
            <p:ph type="sldNum" sz="quarter" idx="12"/>
          </p:nvPr>
        </p:nvSpPr>
        <p:spPr/>
        <p:txBody>
          <a:bodyPr/>
          <a:lstStyle/>
          <a:p>
            <a:fld id="{E44B4E4C-F5BB-45C1-9F39-86BB131A696A}" type="slidenum">
              <a:rPr lang="en-US" smtClean="0"/>
              <a:t>‹#›</a:t>
            </a:fld>
            <a:endParaRPr lang="en-US"/>
          </a:p>
        </p:txBody>
      </p:sp>
    </p:spTree>
    <p:extLst>
      <p:ext uri="{BB962C8B-B14F-4D97-AF65-F5344CB8AC3E}">
        <p14:creationId xmlns:p14="http://schemas.microsoft.com/office/powerpoint/2010/main" val="20296740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34A3C-41BB-44C4-AF85-586615D9A6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FA51E8-25E9-4A7E-B88E-975E06471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A62600-F601-411F-A2DA-6BA4AD0963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76CECCF-8BC8-4543-98D7-2F0A3DBB7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E0F2-FE8C-44C7-A877-8302B7ACF6B2}"/>
              </a:ext>
            </a:extLst>
          </p:cNvPr>
          <p:cNvSpPr>
            <a:spLocks noGrp="1"/>
          </p:cNvSpPr>
          <p:nvPr>
            <p:ph type="sldNum" sz="quarter" idx="12"/>
          </p:nvPr>
        </p:nvSpPr>
        <p:spPr/>
        <p:txBody>
          <a:bodyPr/>
          <a:lstStyle/>
          <a:p>
            <a:fld id="{E44B4E4C-F5BB-45C1-9F39-86BB131A696A}" type="slidenum">
              <a:rPr lang="en-US" smtClean="0"/>
              <a:t>‹#›</a:t>
            </a:fld>
            <a:endParaRPr lang="en-US"/>
          </a:p>
        </p:txBody>
      </p:sp>
    </p:spTree>
    <p:extLst>
      <p:ext uri="{BB962C8B-B14F-4D97-AF65-F5344CB8AC3E}">
        <p14:creationId xmlns:p14="http://schemas.microsoft.com/office/powerpoint/2010/main" val="3346985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B97E-2ACF-46EA-9534-CF15C6864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4AB9BE-6E09-4790-BBDA-8597D87677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FB646B-8A0A-40CD-BF22-846205A711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AE97E0-1778-4BC3-939B-F4F4B43783E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BE49E22-38E8-4688-8DB7-781A5B0957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35FC0-0220-4B54-BB9A-D140118621C9}"/>
              </a:ext>
            </a:extLst>
          </p:cNvPr>
          <p:cNvSpPr>
            <a:spLocks noGrp="1"/>
          </p:cNvSpPr>
          <p:nvPr>
            <p:ph type="sldNum" sz="quarter" idx="12"/>
          </p:nvPr>
        </p:nvSpPr>
        <p:spPr/>
        <p:txBody>
          <a:bodyPr/>
          <a:lstStyle/>
          <a:p>
            <a:fld id="{E44B4E4C-F5BB-45C1-9F39-86BB131A696A}" type="slidenum">
              <a:rPr lang="en-US" smtClean="0"/>
              <a:t>‹#›</a:t>
            </a:fld>
            <a:endParaRPr lang="en-US"/>
          </a:p>
        </p:txBody>
      </p:sp>
    </p:spTree>
    <p:extLst>
      <p:ext uri="{BB962C8B-B14F-4D97-AF65-F5344CB8AC3E}">
        <p14:creationId xmlns:p14="http://schemas.microsoft.com/office/powerpoint/2010/main" val="7708912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F4F8-82CD-4447-ACD8-7051554D88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3534F6-FD63-407E-A5C6-493BB83457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741263-0A84-4CCA-858D-8DCDBE9D79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465D75-627E-4846-A81D-9EF61DBA80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D122B-1A9F-464F-A60A-69E121317D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B2D4CA-B4A7-457A-B5B3-68A11ED5B9E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9D53EFD-0CC2-4C17-ACA1-A0555B15ED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B9E0F3-06FF-48FD-BD46-2888AFD6EA5E}"/>
              </a:ext>
            </a:extLst>
          </p:cNvPr>
          <p:cNvSpPr>
            <a:spLocks noGrp="1"/>
          </p:cNvSpPr>
          <p:nvPr>
            <p:ph type="sldNum" sz="quarter" idx="12"/>
          </p:nvPr>
        </p:nvSpPr>
        <p:spPr/>
        <p:txBody>
          <a:bodyPr/>
          <a:lstStyle/>
          <a:p>
            <a:fld id="{E44B4E4C-F5BB-45C1-9F39-86BB131A696A}" type="slidenum">
              <a:rPr lang="en-US" smtClean="0"/>
              <a:t>‹#›</a:t>
            </a:fld>
            <a:endParaRPr lang="en-US"/>
          </a:p>
        </p:txBody>
      </p:sp>
    </p:spTree>
    <p:extLst>
      <p:ext uri="{BB962C8B-B14F-4D97-AF65-F5344CB8AC3E}">
        <p14:creationId xmlns:p14="http://schemas.microsoft.com/office/powerpoint/2010/main" val="29669888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7C182-2477-4542-96A5-95B1070D8E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783050-4DD0-4AFA-99B7-9BADDA5942A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4973EA3-40E5-488E-90B2-8789DA06B4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3BE272-1289-4836-B2D6-FC6F3C106A1A}"/>
              </a:ext>
            </a:extLst>
          </p:cNvPr>
          <p:cNvSpPr>
            <a:spLocks noGrp="1"/>
          </p:cNvSpPr>
          <p:nvPr>
            <p:ph type="sldNum" sz="quarter" idx="12"/>
          </p:nvPr>
        </p:nvSpPr>
        <p:spPr/>
        <p:txBody>
          <a:bodyPr/>
          <a:lstStyle/>
          <a:p>
            <a:fld id="{E44B4E4C-F5BB-45C1-9F39-86BB131A696A}" type="slidenum">
              <a:rPr lang="en-US" smtClean="0"/>
              <a:t>‹#›</a:t>
            </a:fld>
            <a:endParaRPr lang="en-US"/>
          </a:p>
        </p:txBody>
      </p:sp>
    </p:spTree>
    <p:extLst>
      <p:ext uri="{BB962C8B-B14F-4D97-AF65-F5344CB8AC3E}">
        <p14:creationId xmlns:p14="http://schemas.microsoft.com/office/powerpoint/2010/main" val="14910256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93FE0F-C338-48E3-9CF5-DA04E554783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BD6AF45-24D7-4B9B-82EA-C064796D79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F9250D-A649-470A-A906-B48CD586766F}"/>
              </a:ext>
            </a:extLst>
          </p:cNvPr>
          <p:cNvSpPr>
            <a:spLocks noGrp="1"/>
          </p:cNvSpPr>
          <p:nvPr>
            <p:ph type="sldNum" sz="quarter" idx="12"/>
          </p:nvPr>
        </p:nvSpPr>
        <p:spPr/>
        <p:txBody>
          <a:bodyPr/>
          <a:lstStyle/>
          <a:p>
            <a:fld id="{E44B4E4C-F5BB-45C1-9F39-86BB131A696A}" type="slidenum">
              <a:rPr lang="en-US" smtClean="0"/>
              <a:t>‹#›</a:t>
            </a:fld>
            <a:endParaRPr lang="en-US"/>
          </a:p>
        </p:txBody>
      </p:sp>
    </p:spTree>
    <p:extLst>
      <p:ext uri="{BB962C8B-B14F-4D97-AF65-F5344CB8AC3E}">
        <p14:creationId xmlns:p14="http://schemas.microsoft.com/office/powerpoint/2010/main" val="1994999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6C455166-5543-8548-8F78-7E1181578263}" type="datetime1">
              <a:rPr lang="en-US" smtClean="0"/>
              <a:t>4/23/2025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56076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D12E-0EAA-4233-8B58-0014F89BC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F7E96A-8BA0-4946-A64C-4B243358F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68AC5D-7F5A-43E4-9091-205F2CAAD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142B6-D0F2-4ED2-A1EE-3B3584B3042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C09740-4D33-490A-B409-12EC1E4AD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2F5D8B-980F-4FF9-9574-AAF2E878BECD}"/>
              </a:ext>
            </a:extLst>
          </p:cNvPr>
          <p:cNvSpPr>
            <a:spLocks noGrp="1"/>
          </p:cNvSpPr>
          <p:nvPr>
            <p:ph type="sldNum" sz="quarter" idx="12"/>
          </p:nvPr>
        </p:nvSpPr>
        <p:spPr/>
        <p:txBody>
          <a:bodyPr/>
          <a:lstStyle/>
          <a:p>
            <a:fld id="{E44B4E4C-F5BB-45C1-9F39-86BB131A696A}" type="slidenum">
              <a:rPr lang="en-US" smtClean="0"/>
              <a:t>‹#›</a:t>
            </a:fld>
            <a:endParaRPr lang="en-US"/>
          </a:p>
        </p:txBody>
      </p:sp>
    </p:spTree>
    <p:extLst>
      <p:ext uri="{BB962C8B-B14F-4D97-AF65-F5344CB8AC3E}">
        <p14:creationId xmlns:p14="http://schemas.microsoft.com/office/powerpoint/2010/main" val="1869544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B8E1-89E2-47D1-B515-91C397D360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2657D5-B5BE-411C-9672-E289EB286D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28BB5B-CC0A-4518-BA27-624442009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0A6C4-2846-47E8-8884-B8E57DC9E42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01DE1CF-A095-46AF-BB96-3DE6DA309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00CEFE-9686-4CD1-81FE-FB7A531BA087}"/>
              </a:ext>
            </a:extLst>
          </p:cNvPr>
          <p:cNvSpPr>
            <a:spLocks noGrp="1"/>
          </p:cNvSpPr>
          <p:nvPr>
            <p:ph type="sldNum" sz="quarter" idx="12"/>
          </p:nvPr>
        </p:nvSpPr>
        <p:spPr/>
        <p:txBody>
          <a:bodyPr/>
          <a:lstStyle/>
          <a:p>
            <a:fld id="{E44B4E4C-F5BB-45C1-9F39-86BB131A696A}" type="slidenum">
              <a:rPr lang="en-US" smtClean="0"/>
              <a:t>‹#›</a:t>
            </a:fld>
            <a:endParaRPr lang="en-US"/>
          </a:p>
        </p:txBody>
      </p:sp>
    </p:spTree>
    <p:extLst>
      <p:ext uri="{BB962C8B-B14F-4D97-AF65-F5344CB8AC3E}">
        <p14:creationId xmlns:p14="http://schemas.microsoft.com/office/powerpoint/2010/main" val="1451862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DC296-964F-4847-B927-56698F7397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A71C4A-07B8-4811-B2A1-284E1A819B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6F27D-1359-4D4A-BF2E-0C7EDCF3B0C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B5B7DEE-832C-438D-BAAD-985740D2D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81828-1F6C-4656-9BC7-AEA1D592327D}"/>
              </a:ext>
            </a:extLst>
          </p:cNvPr>
          <p:cNvSpPr>
            <a:spLocks noGrp="1"/>
          </p:cNvSpPr>
          <p:nvPr>
            <p:ph type="sldNum" sz="quarter" idx="12"/>
          </p:nvPr>
        </p:nvSpPr>
        <p:spPr/>
        <p:txBody>
          <a:bodyPr/>
          <a:lstStyle/>
          <a:p>
            <a:fld id="{E44B4E4C-F5BB-45C1-9F39-86BB131A696A}" type="slidenum">
              <a:rPr lang="en-US" smtClean="0"/>
              <a:t>‹#›</a:t>
            </a:fld>
            <a:endParaRPr lang="en-US"/>
          </a:p>
        </p:txBody>
      </p:sp>
    </p:spTree>
    <p:extLst>
      <p:ext uri="{BB962C8B-B14F-4D97-AF65-F5344CB8AC3E}">
        <p14:creationId xmlns:p14="http://schemas.microsoft.com/office/powerpoint/2010/main" val="12719748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B1AFE3-EFAA-46F7-9211-AB08B18606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17F365-D63D-498B-AD8F-EC499503BC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DF8E2-FF89-41B9-BE11-9FE95D70E9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14EC64-038D-4E9E-9E0D-EAB5DC17E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BEF17-F003-4306-8F87-2BCBBF7DEC8A}"/>
              </a:ext>
            </a:extLst>
          </p:cNvPr>
          <p:cNvSpPr>
            <a:spLocks noGrp="1"/>
          </p:cNvSpPr>
          <p:nvPr>
            <p:ph type="sldNum" sz="quarter" idx="12"/>
          </p:nvPr>
        </p:nvSpPr>
        <p:spPr/>
        <p:txBody>
          <a:bodyPr/>
          <a:lstStyle/>
          <a:p>
            <a:fld id="{E44B4E4C-F5BB-45C1-9F39-86BB131A696A}" type="slidenum">
              <a:rPr lang="en-US" smtClean="0"/>
              <a:t>‹#›</a:t>
            </a:fld>
            <a:endParaRPr lang="en-US"/>
          </a:p>
        </p:txBody>
      </p:sp>
    </p:spTree>
    <p:extLst>
      <p:ext uri="{BB962C8B-B14F-4D97-AF65-F5344CB8AC3E}">
        <p14:creationId xmlns:p14="http://schemas.microsoft.com/office/powerpoint/2010/main" val="4026877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20282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 For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84094222"/>
      </p:ext>
    </p:extLst>
  </p:cSld>
  <p:clrMapOvr>
    <a:masterClrMapping/>
  </p:clrMapOvr>
  <p:transition>
    <p:wipe di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123ED0C-4B4F-41B1-BBD0-EEB7E05BB510}" type="slidenum">
              <a:rPr lang="en-US"/>
              <a:pPr>
                <a:defRPr/>
              </a:pPr>
              <a:t>‹#›</a:t>
            </a:fld>
            <a:endParaRPr lang="en-US"/>
          </a:p>
        </p:txBody>
      </p:sp>
    </p:spTree>
    <p:extLst>
      <p:ext uri="{BB962C8B-B14F-4D97-AF65-F5344CB8AC3E}">
        <p14:creationId xmlns:p14="http://schemas.microsoft.com/office/powerpoint/2010/main" val="25980378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1360350"/>
            <a:ext cx="7743200" cy="15465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Google Shape;11;p2"/>
          <p:cNvSpPr/>
          <p:nvPr/>
        </p:nvSpPr>
        <p:spPr>
          <a:xfrm>
            <a:off x="9196833" y="6199950"/>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a:off x="9939167" y="5638800"/>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a:off x="11770303" y="4597554"/>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4;p2"/>
          <p:cNvSpPr/>
          <p:nvPr/>
        </p:nvSpPr>
        <p:spPr>
          <a:xfrm>
            <a:off x="11569400" y="6577875"/>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p:nvPr/>
        </p:nvSpPr>
        <p:spPr>
          <a:xfrm>
            <a:off x="3962967" y="633400"/>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16;p2"/>
          <p:cNvSpPr/>
          <p:nvPr/>
        </p:nvSpPr>
        <p:spPr>
          <a:xfrm>
            <a:off x="772847" y="3373479"/>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17;p2"/>
          <p:cNvSpPr/>
          <p:nvPr/>
        </p:nvSpPr>
        <p:spPr>
          <a:xfrm>
            <a:off x="415791" y="791518"/>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2"/>
          <p:cNvSpPr/>
          <p:nvPr/>
        </p:nvSpPr>
        <p:spPr>
          <a:xfrm>
            <a:off x="835096" y="1339872"/>
            <a:ext cx="3384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2"/>
          <p:cNvSpPr/>
          <p:nvPr/>
        </p:nvSpPr>
        <p:spPr>
          <a:xfrm>
            <a:off x="10806000" y="4963100"/>
            <a:ext cx="2536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2"/>
          <p:cNvSpPr/>
          <p:nvPr/>
        </p:nvSpPr>
        <p:spPr>
          <a:xfrm>
            <a:off x="11738600" y="5654657"/>
            <a:ext cx="2536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1;p2"/>
          <p:cNvSpPr/>
          <p:nvPr/>
        </p:nvSpPr>
        <p:spPr>
          <a:xfrm>
            <a:off x="261747" y="1990890"/>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2"/>
          <p:cNvSpPr/>
          <p:nvPr/>
        </p:nvSpPr>
        <p:spPr>
          <a:xfrm>
            <a:off x="2317400" y="271322"/>
            <a:ext cx="3384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3;p2"/>
          <p:cNvSpPr/>
          <p:nvPr/>
        </p:nvSpPr>
        <p:spPr>
          <a:xfrm>
            <a:off x="1028879" y="2504485"/>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2"/>
          <p:cNvSpPr/>
          <p:nvPr/>
        </p:nvSpPr>
        <p:spPr>
          <a:xfrm>
            <a:off x="5695445" y="474825"/>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2"/>
          <p:cNvSpPr/>
          <p:nvPr/>
        </p:nvSpPr>
        <p:spPr>
          <a:xfrm>
            <a:off x="10305617" y="6127438"/>
            <a:ext cx="3384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6887247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6256-2A9A-4EF9-A832-14BF7DB616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A3E945-5F06-4F02-A150-21CCFFFB9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7050BB-436A-4212-97D4-33DD1F31BF75}"/>
              </a:ext>
            </a:extLst>
          </p:cNvPr>
          <p:cNvSpPr>
            <a:spLocks noGrp="1"/>
          </p:cNvSpPr>
          <p:nvPr>
            <p:ph type="dt" sz="half" idx="10"/>
          </p:nvPr>
        </p:nvSpPr>
        <p:spPr/>
        <p:txBody>
          <a:bodyPr/>
          <a:lstStyle/>
          <a:p>
            <a:fld id="{AC9C10CC-B861-4AFB-98DA-E06B97BA6D15}" type="datetimeFigureOut">
              <a:rPr lang="en-US" smtClean="0"/>
              <a:t>4/23/2025</a:t>
            </a:fld>
            <a:endParaRPr lang="en-US"/>
          </a:p>
        </p:txBody>
      </p:sp>
      <p:sp>
        <p:nvSpPr>
          <p:cNvPr id="5" name="Footer Placeholder 4">
            <a:extLst>
              <a:ext uri="{FF2B5EF4-FFF2-40B4-BE49-F238E27FC236}">
                <a16:creationId xmlns:a16="http://schemas.microsoft.com/office/drawing/2014/main" id="{EC8E6501-B41A-4D41-979A-D1CFE6C06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9DE3C-4413-4991-9E97-E527B713102E}"/>
              </a:ext>
            </a:extLst>
          </p:cNvPr>
          <p:cNvSpPr>
            <a:spLocks noGrp="1"/>
          </p:cNvSpPr>
          <p:nvPr>
            <p:ph type="sldNum" sz="quarter" idx="12"/>
          </p:nvPr>
        </p:nvSpPr>
        <p:spPr/>
        <p:txBody>
          <a:bodyPr/>
          <a:lstStyle/>
          <a:p>
            <a:fld id="{1038BD6E-B1CC-4592-B942-1C33BE68383C}" type="slidenum">
              <a:rPr lang="en-US" smtClean="0"/>
              <a:t>‹#›</a:t>
            </a:fld>
            <a:endParaRPr lang="en-US"/>
          </a:p>
        </p:txBody>
      </p:sp>
    </p:spTree>
    <p:extLst>
      <p:ext uri="{BB962C8B-B14F-4D97-AF65-F5344CB8AC3E}">
        <p14:creationId xmlns:p14="http://schemas.microsoft.com/office/powerpoint/2010/main" val="38915438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A0BE-BB3F-48B4-A61F-32FD26625C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02D7AE-2C52-4BDF-861F-46DA8AED07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4A6ACE-81F9-401D-9B63-56EEB8B5E85A}"/>
              </a:ext>
            </a:extLst>
          </p:cNvPr>
          <p:cNvSpPr>
            <a:spLocks noGrp="1"/>
          </p:cNvSpPr>
          <p:nvPr>
            <p:ph type="dt" sz="half" idx="10"/>
          </p:nvPr>
        </p:nvSpPr>
        <p:spPr/>
        <p:txBody>
          <a:bodyPr/>
          <a:lstStyle/>
          <a:p>
            <a:fld id="{AC9C10CC-B861-4AFB-98DA-E06B97BA6D15}" type="datetimeFigureOut">
              <a:rPr lang="en-US" smtClean="0"/>
              <a:t>4/23/2025</a:t>
            </a:fld>
            <a:endParaRPr lang="en-US"/>
          </a:p>
        </p:txBody>
      </p:sp>
      <p:sp>
        <p:nvSpPr>
          <p:cNvPr id="5" name="Footer Placeholder 4">
            <a:extLst>
              <a:ext uri="{FF2B5EF4-FFF2-40B4-BE49-F238E27FC236}">
                <a16:creationId xmlns:a16="http://schemas.microsoft.com/office/drawing/2014/main" id="{B8D662A1-A1E2-46F9-A679-83222E3D6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EB7DA-BD65-44BC-97F4-5EED6071B161}"/>
              </a:ext>
            </a:extLst>
          </p:cNvPr>
          <p:cNvSpPr>
            <a:spLocks noGrp="1"/>
          </p:cNvSpPr>
          <p:nvPr>
            <p:ph type="sldNum" sz="quarter" idx="12"/>
          </p:nvPr>
        </p:nvSpPr>
        <p:spPr/>
        <p:txBody>
          <a:bodyPr/>
          <a:lstStyle/>
          <a:p>
            <a:fld id="{1038BD6E-B1CC-4592-B942-1C33BE68383C}" type="slidenum">
              <a:rPr lang="en-US" smtClean="0"/>
              <a:t>‹#›</a:t>
            </a:fld>
            <a:endParaRPr lang="en-US"/>
          </a:p>
        </p:txBody>
      </p:sp>
    </p:spTree>
    <p:extLst>
      <p:ext uri="{BB962C8B-B14F-4D97-AF65-F5344CB8AC3E}">
        <p14:creationId xmlns:p14="http://schemas.microsoft.com/office/powerpoint/2010/main" val="2965431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CAB9B8-C3D3-224C-A6A5-0AABE27F0797}" type="datetime1">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096895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BF38-B569-4120-AC95-A9A4C1DFEA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33E7C0-59EA-463B-A1AE-30F1EBA5A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5C6048-F617-4F52-8636-96203A005FC2}"/>
              </a:ext>
            </a:extLst>
          </p:cNvPr>
          <p:cNvSpPr>
            <a:spLocks noGrp="1"/>
          </p:cNvSpPr>
          <p:nvPr>
            <p:ph type="dt" sz="half" idx="10"/>
          </p:nvPr>
        </p:nvSpPr>
        <p:spPr/>
        <p:txBody>
          <a:bodyPr/>
          <a:lstStyle/>
          <a:p>
            <a:fld id="{AC9C10CC-B861-4AFB-98DA-E06B97BA6D15}" type="datetimeFigureOut">
              <a:rPr lang="en-US" smtClean="0"/>
              <a:t>4/23/2025</a:t>
            </a:fld>
            <a:endParaRPr lang="en-US"/>
          </a:p>
        </p:txBody>
      </p:sp>
      <p:sp>
        <p:nvSpPr>
          <p:cNvPr id="5" name="Footer Placeholder 4">
            <a:extLst>
              <a:ext uri="{FF2B5EF4-FFF2-40B4-BE49-F238E27FC236}">
                <a16:creationId xmlns:a16="http://schemas.microsoft.com/office/drawing/2014/main" id="{EBC2C354-C813-45B8-940E-2A17C5372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1C9AE-52A4-40FF-B7D7-C371EB98D8B6}"/>
              </a:ext>
            </a:extLst>
          </p:cNvPr>
          <p:cNvSpPr>
            <a:spLocks noGrp="1"/>
          </p:cNvSpPr>
          <p:nvPr>
            <p:ph type="sldNum" sz="quarter" idx="12"/>
          </p:nvPr>
        </p:nvSpPr>
        <p:spPr/>
        <p:txBody>
          <a:bodyPr/>
          <a:lstStyle/>
          <a:p>
            <a:fld id="{1038BD6E-B1CC-4592-B942-1C33BE68383C}" type="slidenum">
              <a:rPr lang="en-US" smtClean="0"/>
              <a:t>‹#›</a:t>
            </a:fld>
            <a:endParaRPr lang="en-US"/>
          </a:p>
        </p:txBody>
      </p:sp>
    </p:spTree>
    <p:extLst>
      <p:ext uri="{BB962C8B-B14F-4D97-AF65-F5344CB8AC3E}">
        <p14:creationId xmlns:p14="http://schemas.microsoft.com/office/powerpoint/2010/main" val="13277517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B1DC7-FD45-4559-8643-B67D355E55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7BFBB-D671-4837-AD3D-EC580D3D33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211A00-436F-466F-A1EA-8D02F53A1E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05E431-8D66-4CEB-A12A-A766E59EE413}"/>
              </a:ext>
            </a:extLst>
          </p:cNvPr>
          <p:cNvSpPr>
            <a:spLocks noGrp="1"/>
          </p:cNvSpPr>
          <p:nvPr>
            <p:ph type="dt" sz="half" idx="10"/>
          </p:nvPr>
        </p:nvSpPr>
        <p:spPr/>
        <p:txBody>
          <a:bodyPr/>
          <a:lstStyle/>
          <a:p>
            <a:fld id="{AC9C10CC-B861-4AFB-98DA-E06B97BA6D15}" type="datetimeFigureOut">
              <a:rPr lang="en-US" smtClean="0"/>
              <a:t>4/23/2025</a:t>
            </a:fld>
            <a:endParaRPr lang="en-US"/>
          </a:p>
        </p:txBody>
      </p:sp>
      <p:sp>
        <p:nvSpPr>
          <p:cNvPr id="6" name="Footer Placeholder 5">
            <a:extLst>
              <a:ext uri="{FF2B5EF4-FFF2-40B4-BE49-F238E27FC236}">
                <a16:creationId xmlns:a16="http://schemas.microsoft.com/office/drawing/2014/main" id="{7B0239F6-4726-4120-B011-4A318E2E1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BAF9E7-570B-4462-A106-7435384A7FF7}"/>
              </a:ext>
            </a:extLst>
          </p:cNvPr>
          <p:cNvSpPr>
            <a:spLocks noGrp="1"/>
          </p:cNvSpPr>
          <p:nvPr>
            <p:ph type="sldNum" sz="quarter" idx="12"/>
          </p:nvPr>
        </p:nvSpPr>
        <p:spPr/>
        <p:txBody>
          <a:bodyPr/>
          <a:lstStyle/>
          <a:p>
            <a:fld id="{1038BD6E-B1CC-4592-B942-1C33BE68383C}" type="slidenum">
              <a:rPr lang="en-US" smtClean="0"/>
              <a:t>‹#›</a:t>
            </a:fld>
            <a:endParaRPr lang="en-US"/>
          </a:p>
        </p:txBody>
      </p:sp>
    </p:spTree>
    <p:extLst>
      <p:ext uri="{BB962C8B-B14F-4D97-AF65-F5344CB8AC3E}">
        <p14:creationId xmlns:p14="http://schemas.microsoft.com/office/powerpoint/2010/main" val="33717716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64C70-49E5-4193-9AB7-914A126E1C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827AB4-9C48-4B2A-B4E0-8618537A1B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86EE83-1FAF-436C-94B3-066675FD82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34863B-2EA3-414D-A998-5EB8827E87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01D172-9A10-4AFA-915E-DA85DFCA29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EA691C-DA9B-4072-9205-8B89380164F5}"/>
              </a:ext>
            </a:extLst>
          </p:cNvPr>
          <p:cNvSpPr>
            <a:spLocks noGrp="1"/>
          </p:cNvSpPr>
          <p:nvPr>
            <p:ph type="dt" sz="half" idx="10"/>
          </p:nvPr>
        </p:nvSpPr>
        <p:spPr/>
        <p:txBody>
          <a:bodyPr/>
          <a:lstStyle/>
          <a:p>
            <a:fld id="{AC9C10CC-B861-4AFB-98DA-E06B97BA6D15}" type="datetimeFigureOut">
              <a:rPr lang="en-US" smtClean="0"/>
              <a:t>4/23/2025</a:t>
            </a:fld>
            <a:endParaRPr lang="en-US"/>
          </a:p>
        </p:txBody>
      </p:sp>
      <p:sp>
        <p:nvSpPr>
          <p:cNvPr id="8" name="Footer Placeholder 7">
            <a:extLst>
              <a:ext uri="{FF2B5EF4-FFF2-40B4-BE49-F238E27FC236}">
                <a16:creationId xmlns:a16="http://schemas.microsoft.com/office/drawing/2014/main" id="{8D0E3A4B-32E5-4FD8-B2C1-F07E75E62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5DB8B2-1176-43F6-9635-0E88870F00BD}"/>
              </a:ext>
            </a:extLst>
          </p:cNvPr>
          <p:cNvSpPr>
            <a:spLocks noGrp="1"/>
          </p:cNvSpPr>
          <p:nvPr>
            <p:ph type="sldNum" sz="quarter" idx="12"/>
          </p:nvPr>
        </p:nvSpPr>
        <p:spPr/>
        <p:txBody>
          <a:bodyPr/>
          <a:lstStyle/>
          <a:p>
            <a:fld id="{1038BD6E-B1CC-4592-B942-1C33BE68383C}" type="slidenum">
              <a:rPr lang="en-US" smtClean="0"/>
              <a:t>‹#›</a:t>
            </a:fld>
            <a:endParaRPr lang="en-US"/>
          </a:p>
        </p:txBody>
      </p:sp>
    </p:spTree>
    <p:extLst>
      <p:ext uri="{BB962C8B-B14F-4D97-AF65-F5344CB8AC3E}">
        <p14:creationId xmlns:p14="http://schemas.microsoft.com/office/powerpoint/2010/main" val="7633202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D066-50AA-40D6-B574-1354331B44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3F6401-4DB1-428D-A929-C38984BF22A2}"/>
              </a:ext>
            </a:extLst>
          </p:cNvPr>
          <p:cNvSpPr>
            <a:spLocks noGrp="1"/>
          </p:cNvSpPr>
          <p:nvPr>
            <p:ph type="dt" sz="half" idx="10"/>
          </p:nvPr>
        </p:nvSpPr>
        <p:spPr/>
        <p:txBody>
          <a:bodyPr/>
          <a:lstStyle/>
          <a:p>
            <a:fld id="{AC9C10CC-B861-4AFB-98DA-E06B97BA6D15}" type="datetimeFigureOut">
              <a:rPr lang="en-US" smtClean="0"/>
              <a:t>4/23/2025</a:t>
            </a:fld>
            <a:endParaRPr lang="en-US"/>
          </a:p>
        </p:txBody>
      </p:sp>
      <p:sp>
        <p:nvSpPr>
          <p:cNvPr id="4" name="Footer Placeholder 3">
            <a:extLst>
              <a:ext uri="{FF2B5EF4-FFF2-40B4-BE49-F238E27FC236}">
                <a16:creationId xmlns:a16="http://schemas.microsoft.com/office/drawing/2014/main" id="{781D6412-E7DC-4EB8-839B-E6B13D87FA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F306E1-1A2B-4F2D-820E-2576997A9CD5}"/>
              </a:ext>
            </a:extLst>
          </p:cNvPr>
          <p:cNvSpPr>
            <a:spLocks noGrp="1"/>
          </p:cNvSpPr>
          <p:nvPr>
            <p:ph type="sldNum" sz="quarter" idx="12"/>
          </p:nvPr>
        </p:nvSpPr>
        <p:spPr/>
        <p:txBody>
          <a:bodyPr/>
          <a:lstStyle/>
          <a:p>
            <a:fld id="{1038BD6E-B1CC-4592-B942-1C33BE68383C}" type="slidenum">
              <a:rPr lang="en-US" smtClean="0"/>
              <a:t>‹#›</a:t>
            </a:fld>
            <a:endParaRPr lang="en-US"/>
          </a:p>
        </p:txBody>
      </p:sp>
    </p:spTree>
    <p:extLst>
      <p:ext uri="{BB962C8B-B14F-4D97-AF65-F5344CB8AC3E}">
        <p14:creationId xmlns:p14="http://schemas.microsoft.com/office/powerpoint/2010/main" val="796484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DFC92E-C30E-4CEA-9D71-DE0A3125DBC1}"/>
              </a:ext>
            </a:extLst>
          </p:cNvPr>
          <p:cNvSpPr>
            <a:spLocks noGrp="1"/>
          </p:cNvSpPr>
          <p:nvPr>
            <p:ph type="dt" sz="half" idx="10"/>
          </p:nvPr>
        </p:nvSpPr>
        <p:spPr/>
        <p:txBody>
          <a:bodyPr/>
          <a:lstStyle/>
          <a:p>
            <a:fld id="{AC9C10CC-B861-4AFB-98DA-E06B97BA6D15}" type="datetimeFigureOut">
              <a:rPr lang="en-US" smtClean="0"/>
              <a:t>4/23/2025</a:t>
            </a:fld>
            <a:endParaRPr lang="en-US"/>
          </a:p>
        </p:txBody>
      </p:sp>
      <p:sp>
        <p:nvSpPr>
          <p:cNvPr id="3" name="Footer Placeholder 2">
            <a:extLst>
              <a:ext uri="{FF2B5EF4-FFF2-40B4-BE49-F238E27FC236}">
                <a16:creationId xmlns:a16="http://schemas.microsoft.com/office/drawing/2014/main" id="{63D07FDE-84F7-4844-A6D3-61455A8FC4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8175F1-F23C-431F-9A9F-09DC8B8A5079}"/>
              </a:ext>
            </a:extLst>
          </p:cNvPr>
          <p:cNvSpPr>
            <a:spLocks noGrp="1"/>
          </p:cNvSpPr>
          <p:nvPr>
            <p:ph type="sldNum" sz="quarter" idx="12"/>
          </p:nvPr>
        </p:nvSpPr>
        <p:spPr/>
        <p:txBody>
          <a:bodyPr/>
          <a:lstStyle/>
          <a:p>
            <a:fld id="{1038BD6E-B1CC-4592-B942-1C33BE68383C}" type="slidenum">
              <a:rPr lang="en-US" smtClean="0"/>
              <a:t>‹#›</a:t>
            </a:fld>
            <a:endParaRPr lang="en-US"/>
          </a:p>
        </p:txBody>
      </p:sp>
    </p:spTree>
    <p:extLst>
      <p:ext uri="{BB962C8B-B14F-4D97-AF65-F5344CB8AC3E}">
        <p14:creationId xmlns:p14="http://schemas.microsoft.com/office/powerpoint/2010/main" val="40421521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0F39-88A5-4090-9AC0-FC8C730A0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5256B1-BB39-459D-8362-A2095D31C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FB465D-AF45-4C09-B4A8-D20D4B0473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95BFD5-3A8A-429E-B983-C4994EB5198B}"/>
              </a:ext>
            </a:extLst>
          </p:cNvPr>
          <p:cNvSpPr>
            <a:spLocks noGrp="1"/>
          </p:cNvSpPr>
          <p:nvPr>
            <p:ph type="dt" sz="half" idx="10"/>
          </p:nvPr>
        </p:nvSpPr>
        <p:spPr/>
        <p:txBody>
          <a:bodyPr/>
          <a:lstStyle/>
          <a:p>
            <a:fld id="{AC9C10CC-B861-4AFB-98DA-E06B97BA6D15}" type="datetimeFigureOut">
              <a:rPr lang="en-US" smtClean="0"/>
              <a:t>4/23/2025</a:t>
            </a:fld>
            <a:endParaRPr lang="en-US"/>
          </a:p>
        </p:txBody>
      </p:sp>
      <p:sp>
        <p:nvSpPr>
          <p:cNvPr id="6" name="Footer Placeholder 5">
            <a:extLst>
              <a:ext uri="{FF2B5EF4-FFF2-40B4-BE49-F238E27FC236}">
                <a16:creationId xmlns:a16="http://schemas.microsoft.com/office/drawing/2014/main" id="{3A6628B9-E04A-42CE-B0BB-5C9304ACF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66158D-DB9B-4915-9CD1-27840C9A6A79}"/>
              </a:ext>
            </a:extLst>
          </p:cNvPr>
          <p:cNvSpPr>
            <a:spLocks noGrp="1"/>
          </p:cNvSpPr>
          <p:nvPr>
            <p:ph type="sldNum" sz="quarter" idx="12"/>
          </p:nvPr>
        </p:nvSpPr>
        <p:spPr/>
        <p:txBody>
          <a:bodyPr/>
          <a:lstStyle/>
          <a:p>
            <a:fld id="{1038BD6E-B1CC-4592-B942-1C33BE68383C}" type="slidenum">
              <a:rPr lang="en-US" smtClean="0"/>
              <a:t>‹#›</a:t>
            </a:fld>
            <a:endParaRPr lang="en-US"/>
          </a:p>
        </p:txBody>
      </p:sp>
    </p:spTree>
    <p:extLst>
      <p:ext uri="{BB962C8B-B14F-4D97-AF65-F5344CB8AC3E}">
        <p14:creationId xmlns:p14="http://schemas.microsoft.com/office/powerpoint/2010/main" val="34674485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1D8E-1AE5-48DB-89FC-C1A98874C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8B8D7E-244B-424B-B453-5DE63A5F1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E90ABF-C81D-4E26-A0CD-65197C2DE0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093EFF-E9AC-4F45-951E-AF9CDCC8E565}"/>
              </a:ext>
            </a:extLst>
          </p:cNvPr>
          <p:cNvSpPr>
            <a:spLocks noGrp="1"/>
          </p:cNvSpPr>
          <p:nvPr>
            <p:ph type="dt" sz="half" idx="10"/>
          </p:nvPr>
        </p:nvSpPr>
        <p:spPr/>
        <p:txBody>
          <a:bodyPr/>
          <a:lstStyle/>
          <a:p>
            <a:fld id="{AC9C10CC-B861-4AFB-98DA-E06B97BA6D15}" type="datetimeFigureOut">
              <a:rPr lang="en-US" smtClean="0"/>
              <a:t>4/23/2025</a:t>
            </a:fld>
            <a:endParaRPr lang="en-US"/>
          </a:p>
        </p:txBody>
      </p:sp>
      <p:sp>
        <p:nvSpPr>
          <p:cNvPr id="6" name="Footer Placeholder 5">
            <a:extLst>
              <a:ext uri="{FF2B5EF4-FFF2-40B4-BE49-F238E27FC236}">
                <a16:creationId xmlns:a16="http://schemas.microsoft.com/office/drawing/2014/main" id="{4E6D8C8E-FD66-4545-B738-B65B35F303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A0AA87-D72A-467E-916B-92B8A3C07307}"/>
              </a:ext>
            </a:extLst>
          </p:cNvPr>
          <p:cNvSpPr>
            <a:spLocks noGrp="1"/>
          </p:cNvSpPr>
          <p:nvPr>
            <p:ph type="sldNum" sz="quarter" idx="12"/>
          </p:nvPr>
        </p:nvSpPr>
        <p:spPr/>
        <p:txBody>
          <a:bodyPr/>
          <a:lstStyle/>
          <a:p>
            <a:fld id="{1038BD6E-B1CC-4592-B942-1C33BE68383C}" type="slidenum">
              <a:rPr lang="en-US" smtClean="0"/>
              <a:t>‹#›</a:t>
            </a:fld>
            <a:endParaRPr lang="en-US"/>
          </a:p>
        </p:txBody>
      </p:sp>
    </p:spTree>
    <p:extLst>
      <p:ext uri="{BB962C8B-B14F-4D97-AF65-F5344CB8AC3E}">
        <p14:creationId xmlns:p14="http://schemas.microsoft.com/office/powerpoint/2010/main" val="32592237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8938-6F9B-4FB5-B74A-9E377ADDE9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510D0C-BBE3-47AF-85E2-0C3C31B24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FF0BA-F078-4E12-A3DF-FC7C5F83AB35}"/>
              </a:ext>
            </a:extLst>
          </p:cNvPr>
          <p:cNvSpPr>
            <a:spLocks noGrp="1"/>
          </p:cNvSpPr>
          <p:nvPr>
            <p:ph type="dt" sz="half" idx="10"/>
          </p:nvPr>
        </p:nvSpPr>
        <p:spPr/>
        <p:txBody>
          <a:bodyPr/>
          <a:lstStyle/>
          <a:p>
            <a:fld id="{AC9C10CC-B861-4AFB-98DA-E06B97BA6D15}" type="datetimeFigureOut">
              <a:rPr lang="en-US" smtClean="0"/>
              <a:t>4/23/2025</a:t>
            </a:fld>
            <a:endParaRPr lang="en-US"/>
          </a:p>
        </p:txBody>
      </p:sp>
      <p:sp>
        <p:nvSpPr>
          <p:cNvPr id="5" name="Footer Placeholder 4">
            <a:extLst>
              <a:ext uri="{FF2B5EF4-FFF2-40B4-BE49-F238E27FC236}">
                <a16:creationId xmlns:a16="http://schemas.microsoft.com/office/drawing/2014/main" id="{C57F3F56-2457-4749-A054-974FABD8C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E2E68-50A0-4EE0-8DAD-79FB782A7216}"/>
              </a:ext>
            </a:extLst>
          </p:cNvPr>
          <p:cNvSpPr>
            <a:spLocks noGrp="1"/>
          </p:cNvSpPr>
          <p:nvPr>
            <p:ph type="sldNum" sz="quarter" idx="12"/>
          </p:nvPr>
        </p:nvSpPr>
        <p:spPr/>
        <p:txBody>
          <a:bodyPr/>
          <a:lstStyle/>
          <a:p>
            <a:fld id="{1038BD6E-B1CC-4592-B942-1C33BE68383C}" type="slidenum">
              <a:rPr lang="en-US" smtClean="0"/>
              <a:t>‹#›</a:t>
            </a:fld>
            <a:endParaRPr lang="en-US"/>
          </a:p>
        </p:txBody>
      </p:sp>
    </p:spTree>
    <p:extLst>
      <p:ext uri="{BB962C8B-B14F-4D97-AF65-F5344CB8AC3E}">
        <p14:creationId xmlns:p14="http://schemas.microsoft.com/office/powerpoint/2010/main" val="27217213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764019-9B98-4F68-BEEB-DC4DEE8B5D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9C27E0-F557-43A4-9325-69E02528EF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3C04-B8E1-431F-BE2B-D4791ECF048D}"/>
              </a:ext>
            </a:extLst>
          </p:cNvPr>
          <p:cNvSpPr>
            <a:spLocks noGrp="1"/>
          </p:cNvSpPr>
          <p:nvPr>
            <p:ph type="dt" sz="half" idx="10"/>
          </p:nvPr>
        </p:nvSpPr>
        <p:spPr/>
        <p:txBody>
          <a:bodyPr/>
          <a:lstStyle/>
          <a:p>
            <a:fld id="{AC9C10CC-B861-4AFB-98DA-E06B97BA6D15}" type="datetimeFigureOut">
              <a:rPr lang="en-US" smtClean="0"/>
              <a:t>4/23/2025</a:t>
            </a:fld>
            <a:endParaRPr lang="en-US"/>
          </a:p>
        </p:txBody>
      </p:sp>
      <p:sp>
        <p:nvSpPr>
          <p:cNvPr id="5" name="Footer Placeholder 4">
            <a:extLst>
              <a:ext uri="{FF2B5EF4-FFF2-40B4-BE49-F238E27FC236}">
                <a16:creationId xmlns:a16="http://schemas.microsoft.com/office/drawing/2014/main" id="{5323AE01-ADA8-44F5-A286-BD2577A7D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ACBF7-7B3B-4FAF-B465-0DD17D7F1117}"/>
              </a:ext>
            </a:extLst>
          </p:cNvPr>
          <p:cNvSpPr>
            <a:spLocks noGrp="1"/>
          </p:cNvSpPr>
          <p:nvPr>
            <p:ph type="sldNum" sz="quarter" idx="12"/>
          </p:nvPr>
        </p:nvSpPr>
        <p:spPr/>
        <p:txBody>
          <a:bodyPr/>
          <a:lstStyle/>
          <a:p>
            <a:fld id="{1038BD6E-B1CC-4592-B942-1C33BE68383C}" type="slidenum">
              <a:rPr lang="en-US" smtClean="0"/>
              <a:t>‹#›</a:t>
            </a:fld>
            <a:endParaRPr lang="en-US"/>
          </a:p>
        </p:txBody>
      </p:sp>
    </p:spTree>
    <p:extLst>
      <p:ext uri="{BB962C8B-B14F-4D97-AF65-F5344CB8AC3E}">
        <p14:creationId xmlns:p14="http://schemas.microsoft.com/office/powerpoint/2010/main" val="2209164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261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4E04CF-D70D-4B41-A05D-FA7F0BDA36B5}" type="datetime1">
              <a:rPr lang="en-US" smtClean="0"/>
              <a:t>4/23/2025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17000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496D-BC14-4045-883C-E8837128123F}"/>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F330A55-65FD-4B28-8E82-45BD749F8305}"/>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BD22EB5-14C5-4311-B0AC-CABA29331618}"/>
              </a:ext>
            </a:extLst>
          </p:cNvPr>
          <p:cNvSpPr>
            <a:spLocks noGrp="1"/>
          </p:cNvSpPr>
          <p:nvPr>
            <p:ph type="dt" sz="half" idx="10"/>
          </p:nvPr>
        </p:nvSpPr>
        <p:spPr/>
        <p:txBody>
          <a:bodyPr/>
          <a:lstStyle/>
          <a:p>
            <a:fld id="{C7B5E7CF-93EC-4FBC-ACB3-1263E73F6CB3}" type="datetime1">
              <a:rPr lang="en-US" smtClean="0"/>
              <a:t>4/23/2025</a:t>
            </a:fld>
            <a:endParaRPr lang="en-US"/>
          </a:p>
        </p:txBody>
      </p:sp>
      <p:sp>
        <p:nvSpPr>
          <p:cNvPr id="5" name="Footer Placeholder 4">
            <a:extLst>
              <a:ext uri="{FF2B5EF4-FFF2-40B4-BE49-F238E27FC236}">
                <a16:creationId xmlns:a16="http://schemas.microsoft.com/office/drawing/2014/main" id="{55691B60-5F69-4819-97C7-D23BB09DF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40BA7-1A05-44F4-BA26-8DE67A8968A1}"/>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9000820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EC9D-0AC2-4DAF-927E-FE1C6A45FB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944E5E-767B-4B81-B30A-3606B7B5F4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14928-CDA7-44C9-9A64-88354653FD66}"/>
              </a:ext>
            </a:extLst>
          </p:cNvPr>
          <p:cNvSpPr>
            <a:spLocks noGrp="1"/>
          </p:cNvSpPr>
          <p:nvPr>
            <p:ph type="dt" sz="half" idx="10"/>
          </p:nvPr>
        </p:nvSpPr>
        <p:spPr/>
        <p:txBody>
          <a:bodyPr/>
          <a:lstStyle/>
          <a:p>
            <a:fld id="{B856B4B9-CF73-4261-A64E-D57D3430B9EF}" type="datetime1">
              <a:rPr lang="en-US" smtClean="0"/>
              <a:t>4/23/2025</a:t>
            </a:fld>
            <a:endParaRPr lang="en-US"/>
          </a:p>
        </p:txBody>
      </p:sp>
      <p:sp>
        <p:nvSpPr>
          <p:cNvPr id="5" name="Footer Placeholder 4">
            <a:extLst>
              <a:ext uri="{FF2B5EF4-FFF2-40B4-BE49-F238E27FC236}">
                <a16:creationId xmlns:a16="http://schemas.microsoft.com/office/drawing/2014/main" id="{5B79D83C-1A19-4570-AAC2-60A8C901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5FBDF-6679-4CD4-83B9-33E3125C45BD}"/>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9763444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28D5-ED8C-4469-AA32-69FAD7925B88}"/>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C46F46-DFE5-4D22-800D-EC015A185D62}"/>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011C4-414F-4B38-9FE8-0CBD0E7B7C00}"/>
              </a:ext>
            </a:extLst>
          </p:cNvPr>
          <p:cNvSpPr>
            <a:spLocks noGrp="1"/>
          </p:cNvSpPr>
          <p:nvPr>
            <p:ph type="dt" sz="half" idx="10"/>
          </p:nvPr>
        </p:nvSpPr>
        <p:spPr/>
        <p:txBody>
          <a:bodyPr/>
          <a:lstStyle/>
          <a:p>
            <a:fld id="{B93DC370-256A-4011-A061-003D0246C617}" type="datetime1">
              <a:rPr lang="en-US" smtClean="0"/>
              <a:t>4/23/2025</a:t>
            </a:fld>
            <a:endParaRPr lang="en-US"/>
          </a:p>
        </p:txBody>
      </p:sp>
      <p:sp>
        <p:nvSpPr>
          <p:cNvPr id="5" name="Footer Placeholder 4">
            <a:extLst>
              <a:ext uri="{FF2B5EF4-FFF2-40B4-BE49-F238E27FC236}">
                <a16:creationId xmlns:a16="http://schemas.microsoft.com/office/drawing/2014/main" id="{F53CEA19-5F94-4D07-AD97-0D9C72756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03D98-A96E-4767-9326-FB381DA009D7}"/>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1950091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B5D-2AA0-4E04-8CD9-9307D660F0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CB815-6513-4A7A-A9B2-18D25DDB2C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84C4BE-F1C6-42F1-A73C-FC8D19288B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2D90CF-9A3C-46EC-8704-37B4B3803BA3}"/>
              </a:ext>
            </a:extLst>
          </p:cNvPr>
          <p:cNvSpPr>
            <a:spLocks noGrp="1"/>
          </p:cNvSpPr>
          <p:nvPr>
            <p:ph type="dt" sz="half" idx="10"/>
          </p:nvPr>
        </p:nvSpPr>
        <p:spPr/>
        <p:txBody>
          <a:bodyPr/>
          <a:lstStyle/>
          <a:p>
            <a:fld id="{176F23B4-6E5F-4209-B120-D93F8F007B13}" type="datetime1">
              <a:rPr lang="en-US" smtClean="0"/>
              <a:t>4/23/2025</a:t>
            </a:fld>
            <a:endParaRPr lang="en-US"/>
          </a:p>
        </p:txBody>
      </p:sp>
      <p:sp>
        <p:nvSpPr>
          <p:cNvPr id="6" name="Footer Placeholder 5">
            <a:extLst>
              <a:ext uri="{FF2B5EF4-FFF2-40B4-BE49-F238E27FC236}">
                <a16:creationId xmlns:a16="http://schemas.microsoft.com/office/drawing/2014/main" id="{D5DE6923-1E0E-43F3-8555-7C732692E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07AFB-4B62-4123-A945-D8CF3C182511}"/>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4657634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5744-B8FB-4865-AA9C-CEC201AF0F6A}"/>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8FFA47-F0D9-4809-98FB-8D62645E8538}"/>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5241E31-C290-472D-888D-4406E1B061D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260DCE-8706-4965-9178-CA171AAED88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5B2803E-4F01-4EBC-92B3-06D327FA517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A53D8B-0DE7-490F-B3A8-BDEDEC20F59F}"/>
              </a:ext>
            </a:extLst>
          </p:cNvPr>
          <p:cNvSpPr>
            <a:spLocks noGrp="1"/>
          </p:cNvSpPr>
          <p:nvPr>
            <p:ph type="dt" sz="half" idx="10"/>
          </p:nvPr>
        </p:nvSpPr>
        <p:spPr/>
        <p:txBody>
          <a:bodyPr/>
          <a:lstStyle/>
          <a:p>
            <a:fld id="{A58E52A2-8DF8-4193-8E4B-E3685316F085}" type="datetime1">
              <a:rPr lang="en-US" smtClean="0"/>
              <a:t>4/23/2025</a:t>
            </a:fld>
            <a:endParaRPr lang="en-US"/>
          </a:p>
        </p:txBody>
      </p:sp>
      <p:sp>
        <p:nvSpPr>
          <p:cNvPr id="8" name="Footer Placeholder 7">
            <a:extLst>
              <a:ext uri="{FF2B5EF4-FFF2-40B4-BE49-F238E27FC236}">
                <a16:creationId xmlns:a16="http://schemas.microsoft.com/office/drawing/2014/main" id="{81710AC2-6ACE-443B-94A0-6866A8FA6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548567-6586-4E74-84D7-B64732B13D9F}"/>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4734843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17D1-A6E4-422D-9C05-437AF0A70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2C69BD-92BF-456D-8558-0DF38225E62C}"/>
              </a:ext>
            </a:extLst>
          </p:cNvPr>
          <p:cNvSpPr>
            <a:spLocks noGrp="1"/>
          </p:cNvSpPr>
          <p:nvPr>
            <p:ph type="dt" sz="half" idx="10"/>
          </p:nvPr>
        </p:nvSpPr>
        <p:spPr/>
        <p:txBody>
          <a:bodyPr/>
          <a:lstStyle/>
          <a:p>
            <a:fld id="{5A1A5CBA-CE21-4784-A596-686DBCAD0F99}" type="datetime1">
              <a:rPr lang="en-US" smtClean="0"/>
              <a:t>4/23/2025</a:t>
            </a:fld>
            <a:endParaRPr lang="en-US"/>
          </a:p>
        </p:txBody>
      </p:sp>
      <p:sp>
        <p:nvSpPr>
          <p:cNvPr id="4" name="Footer Placeholder 3">
            <a:extLst>
              <a:ext uri="{FF2B5EF4-FFF2-40B4-BE49-F238E27FC236}">
                <a16:creationId xmlns:a16="http://schemas.microsoft.com/office/drawing/2014/main" id="{7D37AF2E-652A-4905-ACF9-147DFACC84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ED6E69-EBAF-43F8-987D-168E9ACC2EBA}"/>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8502696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58657-3E25-4B42-9E68-6781BDE6DE53}"/>
              </a:ext>
            </a:extLst>
          </p:cNvPr>
          <p:cNvSpPr>
            <a:spLocks noGrp="1"/>
          </p:cNvSpPr>
          <p:nvPr>
            <p:ph type="dt" sz="half" idx="10"/>
          </p:nvPr>
        </p:nvSpPr>
        <p:spPr/>
        <p:txBody>
          <a:bodyPr/>
          <a:lstStyle/>
          <a:p>
            <a:fld id="{212DED0A-4E24-4EDC-A325-39CB34A99970}" type="datetime1">
              <a:rPr lang="en-US" smtClean="0"/>
              <a:t>4/23/2025</a:t>
            </a:fld>
            <a:endParaRPr lang="en-US"/>
          </a:p>
        </p:txBody>
      </p:sp>
      <p:sp>
        <p:nvSpPr>
          <p:cNvPr id="3" name="Footer Placeholder 2">
            <a:extLst>
              <a:ext uri="{FF2B5EF4-FFF2-40B4-BE49-F238E27FC236}">
                <a16:creationId xmlns:a16="http://schemas.microsoft.com/office/drawing/2014/main" id="{CE65FB94-DE5D-46EF-91FB-9B2DBDE234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ABC7F-2E30-463C-AA6B-13C9773B7A37}"/>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7469051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9814-2AFF-4C42-82A9-FAD3B8CA9CAC}"/>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7567C4F-9BC7-4A13-90A9-7E8943A4B873}"/>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33C5B-C68E-467B-853B-180CF4098D68}"/>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E7BFAFE-8219-4D13-8307-3909427614C0}"/>
              </a:ext>
            </a:extLst>
          </p:cNvPr>
          <p:cNvSpPr>
            <a:spLocks noGrp="1"/>
          </p:cNvSpPr>
          <p:nvPr>
            <p:ph type="dt" sz="half" idx="10"/>
          </p:nvPr>
        </p:nvSpPr>
        <p:spPr/>
        <p:txBody>
          <a:bodyPr/>
          <a:lstStyle/>
          <a:p>
            <a:fld id="{6A5F5796-5532-4D33-ACFC-B251FC74E1C1}" type="datetime1">
              <a:rPr lang="en-US" smtClean="0"/>
              <a:t>4/23/2025</a:t>
            </a:fld>
            <a:endParaRPr lang="en-US"/>
          </a:p>
        </p:txBody>
      </p:sp>
      <p:sp>
        <p:nvSpPr>
          <p:cNvPr id="6" name="Footer Placeholder 5">
            <a:extLst>
              <a:ext uri="{FF2B5EF4-FFF2-40B4-BE49-F238E27FC236}">
                <a16:creationId xmlns:a16="http://schemas.microsoft.com/office/drawing/2014/main" id="{146AE889-B810-4AD2-8916-6F13CB56D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AA16CF-6585-495C-9CD7-D0BCFE5FBC42}"/>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7461177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9F79-E960-44C2-8FF6-B525B014F4B2}"/>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989C9FB-9851-43C4-BAE4-06D0C86C2303}"/>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05F311E-B4EF-43EA-9E39-3033BAB39279}"/>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E97E07E-44F0-4632-822A-F6DF41EEDBDC}"/>
              </a:ext>
            </a:extLst>
          </p:cNvPr>
          <p:cNvSpPr>
            <a:spLocks noGrp="1"/>
          </p:cNvSpPr>
          <p:nvPr>
            <p:ph type="dt" sz="half" idx="10"/>
          </p:nvPr>
        </p:nvSpPr>
        <p:spPr/>
        <p:txBody>
          <a:bodyPr/>
          <a:lstStyle/>
          <a:p>
            <a:fld id="{CCEBF133-C7B6-488A-93E0-A0E1903BCB61}" type="datetime1">
              <a:rPr lang="en-US" smtClean="0"/>
              <a:t>4/23/2025</a:t>
            </a:fld>
            <a:endParaRPr lang="en-US"/>
          </a:p>
        </p:txBody>
      </p:sp>
      <p:sp>
        <p:nvSpPr>
          <p:cNvPr id="6" name="Footer Placeholder 5">
            <a:extLst>
              <a:ext uri="{FF2B5EF4-FFF2-40B4-BE49-F238E27FC236}">
                <a16:creationId xmlns:a16="http://schemas.microsoft.com/office/drawing/2014/main" id="{A0E0F2CA-D46F-4B54-8CC0-3E479329C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1CE70A-C5C7-407D-A612-243497EA97C9}"/>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535741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9C1A-EEE6-44C5-A53E-4B5E79AB2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E8103-7BE5-44E9-B3D9-AD26296624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AF122E-2062-4737-80B9-BA4C737F2A52}"/>
              </a:ext>
            </a:extLst>
          </p:cNvPr>
          <p:cNvSpPr>
            <a:spLocks noGrp="1"/>
          </p:cNvSpPr>
          <p:nvPr>
            <p:ph type="dt" sz="half" idx="10"/>
          </p:nvPr>
        </p:nvSpPr>
        <p:spPr/>
        <p:txBody>
          <a:bodyPr/>
          <a:lstStyle/>
          <a:p>
            <a:fld id="{52693DD2-8C95-4B52-B4A5-1A22E6AAEF13}" type="datetime1">
              <a:rPr lang="en-US" smtClean="0"/>
              <a:t>4/23/2025</a:t>
            </a:fld>
            <a:endParaRPr lang="en-US"/>
          </a:p>
        </p:txBody>
      </p:sp>
      <p:sp>
        <p:nvSpPr>
          <p:cNvPr id="5" name="Footer Placeholder 4">
            <a:extLst>
              <a:ext uri="{FF2B5EF4-FFF2-40B4-BE49-F238E27FC236}">
                <a16:creationId xmlns:a16="http://schemas.microsoft.com/office/drawing/2014/main" id="{603179B3-C729-497A-98F0-44EBC203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F0498-813E-4C8B-8AB3-1BCB8B9D626B}"/>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1057279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82DC82-0B65-B440-BFF6-0F4A8F262133}" type="datetime1">
              <a:rPr lang="en-US" smtClean="0"/>
              <a:t>4/23/2025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5211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8DBA8-D028-4753-AD85-186ECAC12351}"/>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B0ABA8-A965-489C-B458-354955FF2B27}"/>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38479-237C-4336-B0FF-4FF64EBC200D}"/>
              </a:ext>
            </a:extLst>
          </p:cNvPr>
          <p:cNvSpPr>
            <a:spLocks noGrp="1"/>
          </p:cNvSpPr>
          <p:nvPr>
            <p:ph type="dt" sz="half" idx="10"/>
          </p:nvPr>
        </p:nvSpPr>
        <p:spPr/>
        <p:txBody>
          <a:bodyPr/>
          <a:lstStyle/>
          <a:p>
            <a:fld id="{C0C005D6-5038-4D11-BA09-BDE30612B5A4}" type="datetime1">
              <a:rPr lang="en-US" smtClean="0"/>
              <a:t>4/23/2025</a:t>
            </a:fld>
            <a:endParaRPr lang="en-US"/>
          </a:p>
        </p:txBody>
      </p:sp>
      <p:sp>
        <p:nvSpPr>
          <p:cNvPr id="5" name="Footer Placeholder 4">
            <a:extLst>
              <a:ext uri="{FF2B5EF4-FFF2-40B4-BE49-F238E27FC236}">
                <a16:creationId xmlns:a16="http://schemas.microsoft.com/office/drawing/2014/main" id="{8A572CFA-903E-449A-8F1F-71E9F906B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5BDA2-BD33-45F6-98A9-6DA185C871D2}"/>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0950611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6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r>
              <a:rPr lang="en-US" sz="675" dirty="0">
                <a:solidFill>
                  <a:srgbClr val="000000"/>
                </a:solidFill>
              </a:rPr>
              <a:t> </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78879616-8B1C-41ED-8388-228B68DCD00D}" type="slidenum">
              <a:rPr lang="en-US"/>
              <a:pPr>
                <a:defRPr/>
              </a:pPr>
              <a:t>‹#›</a:t>
            </a:fld>
            <a:endParaRPr lang="en-US"/>
          </a:p>
        </p:txBody>
      </p:sp>
    </p:spTree>
    <p:extLst>
      <p:ext uri="{BB962C8B-B14F-4D97-AF65-F5344CB8AC3E}">
        <p14:creationId xmlns:p14="http://schemas.microsoft.com/office/powerpoint/2010/main" val="397272976"/>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7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639E2EFA-D603-47EA-8839-174AA0B00B36}" type="slidenum">
              <a:rPr lang="en-US"/>
              <a:pPr>
                <a:defRPr/>
              </a:pPr>
              <a:t>‹#›</a:t>
            </a:fld>
            <a:endParaRPr lang="en-US"/>
          </a:p>
        </p:txBody>
      </p:sp>
    </p:spTree>
    <p:extLst>
      <p:ext uri="{BB962C8B-B14F-4D97-AF65-F5344CB8AC3E}">
        <p14:creationId xmlns:p14="http://schemas.microsoft.com/office/powerpoint/2010/main" val="337547570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9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60581FCB-A0DC-4CBE-8A15-0FE0B9EA6D87}" type="slidenum">
              <a:rPr lang="en-US"/>
              <a:pPr>
                <a:defRPr/>
              </a:pPr>
              <a:t>‹#›</a:t>
            </a:fld>
            <a:endParaRPr lang="en-US"/>
          </a:p>
        </p:txBody>
      </p:sp>
    </p:spTree>
    <p:extLst>
      <p:ext uri="{BB962C8B-B14F-4D97-AF65-F5344CB8AC3E}">
        <p14:creationId xmlns:p14="http://schemas.microsoft.com/office/powerpoint/2010/main" val="148293442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1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453F68CC-D6EC-43F1-A061-B0D8748F73DC}" type="slidenum">
              <a:rPr lang="en-US"/>
              <a:pPr>
                <a:defRPr/>
              </a:pPr>
              <a:t>‹#›</a:t>
            </a:fld>
            <a:endParaRPr lang="en-US"/>
          </a:p>
        </p:txBody>
      </p:sp>
    </p:spTree>
    <p:extLst>
      <p:ext uri="{BB962C8B-B14F-4D97-AF65-F5344CB8AC3E}">
        <p14:creationId xmlns:p14="http://schemas.microsoft.com/office/powerpoint/2010/main" val="215324623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F4EBA-DD8B-9C4F-A107-3F9F8D90ED66}" type="datetime1">
              <a:rPr lang="en-US" smtClean="0"/>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677770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E581AC-EDEF-BE4F-B159-2BEA5EAFE9B4}" type="datetime1">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1882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8D6754C-8A5A-E94B-8EEB-A7CC249DE37C}" type="datetime1">
              <a:rPr lang="en-US" smtClean="0"/>
              <a:t>4/23/2025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62249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theme" Target="../theme/theme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F69F6FB-E8EB-5743-AF64-133A0AE935F8}" type="datetime1">
              <a:rPr lang="en-US" smtClean="0"/>
              <a:t>4/23/2025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3956294"/>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8CE1F6-3B31-4BD4-BB67-7DB6ABF559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CAC7A1-673B-4DCF-A9FF-0F7EE48873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57E4E-884E-436D-8F0B-1D4F42A635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A81B8D4-7974-45CD-935D-A181DD9BA1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B06200-EAC6-4DE5-BE0A-6EDEBE0AC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F46000-AEAD-414D-9EFD-A09F1BDE42B4}" type="slidenum">
              <a:rPr lang="en-US" smtClean="0"/>
              <a:t>‹#›</a:t>
            </a:fld>
            <a:endParaRPr lang="en-US"/>
          </a:p>
        </p:txBody>
      </p:sp>
    </p:spTree>
    <p:extLst>
      <p:ext uri="{BB962C8B-B14F-4D97-AF65-F5344CB8AC3E}">
        <p14:creationId xmlns:p14="http://schemas.microsoft.com/office/powerpoint/2010/main" val="4099878138"/>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07570D-7F82-4A6B-A24E-E8937FB45E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9BB7C7-0360-4E1A-AC0E-992CA57BB0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0608EC-4022-485F-A597-E2670112B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2C4BA7D-CEB9-484B-AA0E-276E91F7E6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8C7154-3970-4060-BA2A-8B2E7BB19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4B4E4C-F5BB-45C1-9F39-86BB131A696A}" type="slidenum">
              <a:rPr lang="en-US" smtClean="0"/>
              <a:t>‹#›</a:t>
            </a:fld>
            <a:endParaRPr lang="en-US"/>
          </a:p>
        </p:txBody>
      </p:sp>
    </p:spTree>
    <p:extLst>
      <p:ext uri="{BB962C8B-B14F-4D97-AF65-F5344CB8AC3E}">
        <p14:creationId xmlns:p14="http://schemas.microsoft.com/office/powerpoint/2010/main" val="4071410946"/>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013FC5-2B05-4388-A04C-F31F0CDE7E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262AC3-C133-4938-AEBD-585363697F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D7C930-66E9-464B-9A2E-67FD11445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9C10CC-B861-4AFB-98DA-E06B97BA6D15}" type="datetimeFigureOut">
              <a:rPr lang="en-US" smtClean="0"/>
              <a:t>4/23/2025</a:t>
            </a:fld>
            <a:endParaRPr lang="en-US"/>
          </a:p>
        </p:txBody>
      </p:sp>
      <p:sp>
        <p:nvSpPr>
          <p:cNvPr id="5" name="Footer Placeholder 4">
            <a:extLst>
              <a:ext uri="{FF2B5EF4-FFF2-40B4-BE49-F238E27FC236}">
                <a16:creationId xmlns:a16="http://schemas.microsoft.com/office/drawing/2014/main" id="{99A9EA7D-524A-4ED0-9A77-BC23AA739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1CB6F7-CF16-4336-9961-C4BFD41A57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8BD6E-B1CC-4592-B942-1C33BE68383C}" type="slidenum">
              <a:rPr lang="en-US" smtClean="0"/>
              <a:t>‹#›</a:t>
            </a:fld>
            <a:endParaRPr lang="en-US"/>
          </a:p>
        </p:txBody>
      </p:sp>
    </p:spTree>
    <p:extLst>
      <p:ext uri="{BB962C8B-B14F-4D97-AF65-F5344CB8AC3E}">
        <p14:creationId xmlns:p14="http://schemas.microsoft.com/office/powerpoint/2010/main" val="48903636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AAAEE-1EAA-4129-9128-EF3B37AE5A1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F7C63F-8A55-4658-AF3C-E24671C835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3E8B23-6358-43A4-9B08-4BCBB9292DE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37CEF7-F4FD-4230-8BFC-D4C27453583B}" type="datetime1">
              <a:rPr lang="en-US" smtClean="0"/>
              <a:t>4/23/2025</a:t>
            </a:fld>
            <a:endParaRPr lang="en-US"/>
          </a:p>
        </p:txBody>
      </p:sp>
      <p:sp>
        <p:nvSpPr>
          <p:cNvPr id="5" name="Footer Placeholder 4">
            <a:extLst>
              <a:ext uri="{FF2B5EF4-FFF2-40B4-BE49-F238E27FC236}">
                <a16:creationId xmlns:a16="http://schemas.microsoft.com/office/drawing/2014/main" id="{73CAFD0D-EBA3-4BED-9EC0-4E8E452ABB1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96EF3F-31B2-4FF8-8B78-77F1971CE120}"/>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9A93A2-046E-4DE2-8DC8-437C9DCCFAA3}" type="slidenum">
              <a:rPr lang="en-US" smtClean="0"/>
              <a:t>‹#›</a:t>
            </a:fld>
            <a:endParaRPr lang="en-US"/>
          </a:p>
        </p:txBody>
      </p:sp>
    </p:spTree>
    <p:extLst>
      <p:ext uri="{BB962C8B-B14F-4D97-AF65-F5344CB8AC3E}">
        <p14:creationId xmlns:p14="http://schemas.microsoft.com/office/powerpoint/2010/main" val="4091907281"/>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2.wdp"/><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slide" Target="slide28.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slide" Target="slide32.xml"/><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9.xml"/><Relationship Id="rId5" Type="http://schemas.openxmlformats.org/officeDocument/2006/relationships/hyperlink" Target="https://bit.ly/3eucYDY" TargetMode="External"/><Relationship Id="rId4" Type="http://schemas.openxmlformats.org/officeDocument/2006/relationships/hyperlink" Target="http://bit.ly/35BiVd7"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image" Target="../media/image30.png"/><Relationship Id="rId7" Type="http://schemas.openxmlformats.org/officeDocument/2006/relationships/slide" Target="slide37.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slide" Target="slide36.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9.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sz="quarter"/>
          </p:nvPr>
        </p:nvSpPr>
        <p:spPr>
          <a:xfrm>
            <a:off x="6556100" y="1360493"/>
            <a:ext cx="4972511" cy="3106732"/>
          </a:xfrm>
        </p:spPr>
        <p:txBody>
          <a:bodyPr anchor="b">
            <a:normAutofit/>
          </a:bodyPr>
          <a:lstStyle/>
          <a:p>
            <a:r>
              <a:rPr lang="en-US" sz="6100" dirty="0">
                <a:latin typeface="Calibri" panose="020F0502020204030204" pitchFamily="34" charset="0"/>
                <a:cs typeface="Calibri" panose="020F0502020204030204" pitchFamily="34" charset="0"/>
              </a:rPr>
              <a:t>Software Engineering</a:t>
            </a:r>
            <a:br>
              <a:rPr lang="en-US" sz="6100" dirty="0">
                <a:latin typeface="Calibri" panose="020F0502020204030204" pitchFamily="34" charset="0"/>
                <a:cs typeface="Calibri" panose="020F0502020204030204" pitchFamily="34" charset="0"/>
              </a:rPr>
            </a:br>
            <a:endParaRPr lang="en-US" sz="6100" dirty="0"/>
          </a:p>
        </p:txBody>
      </p:sp>
      <p:sp>
        <p:nvSpPr>
          <p:cNvPr id="5" name="Subtitle 4"/>
          <p:cNvSpPr>
            <a:spLocks noGrp="1"/>
          </p:cNvSpPr>
          <p:nvPr>
            <p:ph type="subTitle" sz="quarter" idx="1"/>
          </p:nvPr>
        </p:nvSpPr>
        <p:spPr>
          <a:xfrm>
            <a:off x="6556100" y="4687316"/>
            <a:ext cx="4972512" cy="1517088"/>
          </a:xfrm>
        </p:spPr>
        <p:txBody>
          <a:bodyPr>
            <a:normAutofit/>
          </a:bodyPr>
          <a:lstStyle/>
          <a:p>
            <a:pPr algn="ctr"/>
            <a:r>
              <a:rPr lang="en-US" sz="2000" b="1"/>
              <a:t>Emerging </a:t>
            </a:r>
            <a:r>
              <a:rPr lang="en-US" sz="2000" b="1" dirty="0"/>
              <a:t>Topics in Software Engineering</a:t>
            </a:r>
          </a:p>
          <a:p>
            <a:endParaRPr lang="en-US" sz="2000" b="1" dirty="0"/>
          </a:p>
          <a:p>
            <a:r>
              <a:rPr lang="en-US" sz="2000" dirty="0"/>
              <a:t>Prof. Mohamad Kassab     m.kassab@nyu.edu</a:t>
            </a:r>
          </a:p>
        </p:txBody>
      </p:sp>
      <p:sp>
        <p:nvSpPr>
          <p:cNvPr id="29" name="Freeform: Shape 28">
            <a:extLst>
              <a:ext uri="{FF2B5EF4-FFF2-40B4-BE49-F238E27FC236}">
                <a16:creationId xmlns:a16="http://schemas.microsoft.com/office/drawing/2014/main" id="{14A1598B-1957-47CF-AAF4-F7A36DA0E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663388" y="2377424"/>
            <a:ext cx="3749586" cy="2103151"/>
          </a:xfrm>
          <a:prstGeom prst="rect">
            <a:avLst/>
          </a:prstGeom>
        </p:spPr>
      </p:pic>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8BE42-91F4-9305-16D5-3EEB1438DF08}"/>
              </a:ext>
            </a:extLst>
          </p:cNvPr>
          <p:cNvSpPr>
            <a:spLocks noGrp="1"/>
          </p:cNvSpPr>
          <p:nvPr>
            <p:ph type="title"/>
          </p:nvPr>
        </p:nvSpPr>
        <p:spPr>
          <a:xfrm>
            <a:off x="1069848" y="484632"/>
            <a:ext cx="10058400" cy="1609344"/>
          </a:xfrm>
        </p:spPr>
        <p:txBody>
          <a:bodyPr>
            <a:normAutofit/>
          </a:bodyPr>
          <a:lstStyle/>
          <a:p>
            <a:r>
              <a:rPr lang="en-US" sz="5000"/>
              <a:t>LACK OF REQUIREMENTS ENGINEERING IN SMALL BUSINESSES</a:t>
            </a:r>
          </a:p>
        </p:txBody>
      </p:sp>
      <p:sp>
        <p:nvSpPr>
          <p:cNvPr id="36" name="Rectangle 35">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BF64BF6-78E6-F7F1-D5A6-D791E9FA7E45}"/>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a:pPr>
                <a:spcAft>
                  <a:spcPts val="600"/>
                </a:spcAft>
              </a:pPr>
              <a:t>10</a:t>
            </a:fld>
            <a:endParaRPr lang="en-US"/>
          </a:p>
        </p:txBody>
      </p:sp>
      <p:graphicFrame>
        <p:nvGraphicFramePr>
          <p:cNvPr id="6" name="Content Placeholder 2">
            <a:extLst>
              <a:ext uri="{FF2B5EF4-FFF2-40B4-BE49-F238E27FC236}">
                <a16:creationId xmlns:a16="http://schemas.microsoft.com/office/drawing/2014/main" id="{84D05A84-6714-43B8-1C33-77D16ECB208C}"/>
              </a:ext>
            </a:extLst>
          </p:cNvPr>
          <p:cNvGraphicFramePr>
            <a:graphicFrameLocks noGrp="1"/>
          </p:cNvGraphicFramePr>
          <p:nvPr>
            <p:ph idx="1"/>
            <p:extLst>
              <p:ext uri="{D42A27DB-BD31-4B8C-83A1-F6EECF244321}">
                <p14:modId xmlns:p14="http://schemas.microsoft.com/office/powerpoint/2010/main" val="2443081949"/>
              </p:ext>
            </p:extLst>
          </p:nvPr>
        </p:nvGraphicFramePr>
        <p:xfrm>
          <a:off x="457200" y="2385390"/>
          <a:ext cx="11244263" cy="39879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5352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AE6145C-E642-2AA0-CF56-CCD1EA92FD87}"/>
              </a:ext>
            </a:extLst>
          </p:cNvPr>
          <p:cNvSpPr>
            <a:spLocks noGrp="1"/>
          </p:cNvSpPr>
          <p:nvPr>
            <p:ph type="title"/>
          </p:nvPr>
        </p:nvSpPr>
        <p:spPr>
          <a:xfrm>
            <a:off x="1069848" y="484632"/>
            <a:ext cx="10058400" cy="1609344"/>
          </a:xfrm>
        </p:spPr>
        <p:txBody>
          <a:bodyPr>
            <a:normAutofit/>
          </a:bodyPr>
          <a:lstStyle/>
          <a:p>
            <a:r>
              <a:rPr lang="en-US" dirty="0"/>
              <a:t>Re in small businesses</a:t>
            </a:r>
          </a:p>
        </p:txBody>
      </p:sp>
      <p:sp>
        <p:nvSpPr>
          <p:cNvPr id="3" name="Content Placeholder 2">
            <a:extLst>
              <a:ext uri="{FF2B5EF4-FFF2-40B4-BE49-F238E27FC236}">
                <a16:creationId xmlns:a16="http://schemas.microsoft.com/office/drawing/2014/main" id="{4497BE40-341C-59B5-B311-D6CF6FDB0BA6}"/>
              </a:ext>
            </a:extLst>
          </p:cNvPr>
          <p:cNvSpPr>
            <a:spLocks noGrp="1"/>
          </p:cNvSpPr>
          <p:nvPr>
            <p:ph idx="1"/>
          </p:nvPr>
        </p:nvSpPr>
        <p:spPr>
          <a:xfrm>
            <a:off x="371475" y="2320412"/>
            <a:ext cx="11579733" cy="4317497"/>
          </a:xfrm>
        </p:spPr>
        <p:txBody>
          <a:bodyPr>
            <a:normAutofit/>
          </a:bodyPr>
          <a:lstStyle/>
          <a:p>
            <a:pPr marL="0" marR="931545" algn="just">
              <a:spcBef>
                <a:spcPts val="530"/>
              </a:spcBef>
              <a:spcAft>
                <a:spcPts val="0"/>
              </a:spcAft>
            </a:pPr>
            <a:r>
              <a:rPr lang="en-US" sz="2500" dirty="0">
                <a:effectLst/>
                <a:latin typeface="Book Antiqua" panose="02040602050305030304" pitchFamily="18" charset="0"/>
                <a:ea typeface="Book Antiqua" panose="02040602050305030304" pitchFamily="18" charset="0"/>
                <a:cs typeface="Book Antiqua" panose="02040602050305030304" pitchFamily="18" charset="0"/>
              </a:rPr>
              <a:t>In Kassab (2021) (Supplemental Reading), observations from the four RE surveys are reported on how requirements engineering are conducted in small businesses:</a:t>
            </a:r>
          </a:p>
          <a:p>
            <a:pPr marL="0" marR="931545" algn="just">
              <a:spcBef>
                <a:spcPts val="530"/>
              </a:spcBef>
              <a:spcAft>
                <a:spcPts val="0"/>
              </a:spcAft>
            </a:pPr>
            <a:endParaRPr lang="en-US" sz="2500" dirty="0">
              <a:latin typeface="Book Antiqua" panose="02040602050305030304" pitchFamily="18" charset="0"/>
              <a:ea typeface="Book Antiqua" panose="02040602050305030304" pitchFamily="18" charset="0"/>
              <a:cs typeface="Book Antiqua" panose="02040602050305030304" pitchFamily="18" charset="0"/>
            </a:endParaRPr>
          </a:p>
          <a:p>
            <a:pPr marL="0" marR="931545" algn="just">
              <a:spcBef>
                <a:spcPts val="530"/>
              </a:spcBef>
              <a:spcAft>
                <a:spcPts val="0"/>
              </a:spcAft>
            </a:pPr>
            <a:r>
              <a:rPr lang="en-US" sz="2500" dirty="0">
                <a:effectLst/>
                <a:latin typeface="Book Antiqua" panose="02040602050305030304" pitchFamily="18" charset="0"/>
                <a:ea typeface="Book Antiqua" panose="02040602050305030304" pitchFamily="18" charset="0"/>
                <a:cs typeface="Book Antiqua" panose="02040602050305030304" pitchFamily="18" charset="0"/>
              </a:rPr>
              <a:t>A wide diversity in the employed requirements engineering practices for small businesses was reported in the 2020 Survey.</a:t>
            </a:r>
          </a:p>
          <a:p>
            <a:pPr marL="0" marR="931545" algn="just">
              <a:spcBef>
                <a:spcPts val="530"/>
              </a:spcBef>
              <a:spcAft>
                <a:spcPts val="0"/>
              </a:spcAft>
            </a:pPr>
            <a:endParaRPr lang="en-US" sz="2500" dirty="0">
              <a:latin typeface="Book Antiqua" panose="02040602050305030304" pitchFamily="18" charset="0"/>
              <a:ea typeface="Book Antiqua" panose="02040602050305030304" pitchFamily="18" charset="0"/>
              <a:cs typeface="Book Antiqua" panose="02040602050305030304" pitchFamily="18" charset="0"/>
            </a:endParaRPr>
          </a:p>
          <a:p>
            <a:pPr marL="0" marR="931545" algn="just">
              <a:spcBef>
                <a:spcPts val="530"/>
              </a:spcBef>
              <a:spcAft>
                <a:spcPts val="0"/>
              </a:spcAft>
            </a:pPr>
            <a:r>
              <a:rPr lang="en-US" sz="2500" dirty="0">
                <a:effectLst/>
                <a:latin typeface="Book Antiqua" panose="02040602050305030304" pitchFamily="18" charset="0"/>
                <a:ea typeface="Book Antiqua" panose="02040602050305030304" pitchFamily="18" charset="0"/>
                <a:cs typeface="Book Antiqua" panose="02040602050305030304" pitchFamily="18" charset="0"/>
              </a:rPr>
              <a:t>We can rationalize that this diversity is the result of evolutionary adaptation, as these businesses have to adapt to their particular ecological niche. The context of these businesses is the essence of their adopted practices. </a:t>
            </a:r>
          </a:p>
          <a:p>
            <a:endParaRPr lang="en-US" sz="2500" dirty="0"/>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A5A0E2AF-7688-2566-85E7-7103A7D3994E}"/>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11</a:t>
            </a:fld>
            <a:endParaRPr lang="en-US"/>
          </a:p>
        </p:txBody>
      </p:sp>
    </p:spTree>
    <p:extLst>
      <p:ext uri="{BB962C8B-B14F-4D97-AF65-F5344CB8AC3E}">
        <p14:creationId xmlns:p14="http://schemas.microsoft.com/office/powerpoint/2010/main" val="96119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19F80-E02A-4856-8C5B-471E2798AB45}"/>
              </a:ext>
            </a:extLst>
          </p:cNvPr>
          <p:cNvSpPr>
            <a:spLocks noGrp="1"/>
          </p:cNvSpPr>
          <p:nvPr>
            <p:ph type="title"/>
          </p:nvPr>
        </p:nvSpPr>
        <p:spPr>
          <a:xfrm>
            <a:off x="4970109" y="484632"/>
            <a:ext cx="6730277" cy="1609344"/>
          </a:xfrm>
          <a:ln>
            <a:noFill/>
          </a:ln>
        </p:spPr>
        <p:txBody>
          <a:bodyPr>
            <a:normAutofit/>
          </a:bodyPr>
          <a:lstStyle/>
          <a:p>
            <a:r>
              <a:rPr lang="en-US" sz="4800"/>
              <a:t>Re in small businesses</a:t>
            </a:r>
          </a:p>
        </p:txBody>
      </p:sp>
      <p:pic>
        <p:nvPicPr>
          <p:cNvPr id="6" name="Picture 5" descr="Work tools on a red background">
            <a:extLst>
              <a:ext uri="{FF2B5EF4-FFF2-40B4-BE49-F238E27FC236}">
                <a16:creationId xmlns:a16="http://schemas.microsoft.com/office/drawing/2014/main" id="{A9AFD5E6-AF3B-5F6A-E9BF-0D4ADC4D91DE}"/>
              </a:ext>
            </a:extLst>
          </p:cNvPr>
          <p:cNvPicPr>
            <a:picLocks noChangeAspect="1"/>
          </p:cNvPicPr>
          <p:nvPr/>
        </p:nvPicPr>
        <p:blipFill rotWithShape="1">
          <a:blip r:embed="rId4"/>
          <a:srcRect l="22046" r="32726"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D5D4CAB2-C45E-8A39-5658-E4CF292B3965}"/>
              </a:ext>
            </a:extLst>
          </p:cNvPr>
          <p:cNvSpPr>
            <a:spLocks noGrp="1"/>
          </p:cNvSpPr>
          <p:nvPr>
            <p:ph idx="1"/>
          </p:nvPr>
        </p:nvSpPr>
        <p:spPr>
          <a:xfrm>
            <a:off x="4970108" y="2121408"/>
            <a:ext cx="6981099" cy="4050792"/>
          </a:xfrm>
        </p:spPr>
        <p:txBody>
          <a:bodyPr>
            <a:normAutofit/>
          </a:bodyPr>
          <a:lstStyle/>
          <a:p>
            <a:pPr marL="0" marR="931545" lvl="0" indent="0" algn="just">
              <a:spcBef>
                <a:spcPts val="530"/>
              </a:spcBef>
              <a:spcAft>
                <a:spcPts val="0"/>
              </a:spcAft>
              <a:buNone/>
            </a:pPr>
            <a:r>
              <a:rPr lang="en-US" sz="3000" dirty="0">
                <a:effectLst/>
                <a:latin typeface="Book Antiqua" panose="02040602050305030304" pitchFamily="18" charset="0"/>
                <a:ea typeface="Book Antiqua" panose="02040602050305030304" pitchFamily="18" charset="0"/>
                <a:cs typeface="Book Antiqua" panose="02040602050305030304" pitchFamily="18" charset="0"/>
              </a:rPr>
              <a:t>Despite the diversity, we note that when requirements engineering practices are employed, there is a tendency to adopt the easy, flexible, and inexpensive techniques (e.g., the majority opted for open-source RE management tools). </a:t>
            </a:r>
          </a:p>
          <a:p>
            <a:endParaRPr lang="en-US" sz="1800" dirty="0"/>
          </a:p>
        </p:txBody>
      </p:sp>
      <p:grpSp>
        <p:nvGrpSpPr>
          <p:cNvPr id="12" name="Group 11">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97D7AEF4-231D-DBF1-F81D-6271C8A47564}"/>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12</a:t>
            </a:fld>
            <a:endParaRPr lang="en-US"/>
          </a:p>
        </p:txBody>
      </p:sp>
    </p:spTree>
    <p:extLst>
      <p:ext uri="{BB962C8B-B14F-4D97-AF65-F5344CB8AC3E}">
        <p14:creationId xmlns:p14="http://schemas.microsoft.com/office/powerpoint/2010/main" val="3843020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97558-F887-9496-270D-99D80DA0E50B}"/>
              </a:ext>
            </a:extLst>
          </p:cNvPr>
          <p:cNvSpPr>
            <a:spLocks noGrp="1"/>
          </p:cNvSpPr>
          <p:nvPr>
            <p:ph type="title"/>
          </p:nvPr>
        </p:nvSpPr>
        <p:spPr>
          <a:xfrm>
            <a:off x="4970109" y="484632"/>
            <a:ext cx="6730277" cy="1609344"/>
          </a:xfrm>
          <a:ln>
            <a:noFill/>
          </a:ln>
        </p:spPr>
        <p:txBody>
          <a:bodyPr>
            <a:normAutofit/>
          </a:bodyPr>
          <a:lstStyle/>
          <a:p>
            <a:r>
              <a:rPr lang="en-US" sz="4800"/>
              <a:t>Re in small businesses</a:t>
            </a:r>
          </a:p>
        </p:txBody>
      </p:sp>
      <p:pic>
        <p:nvPicPr>
          <p:cNvPr id="6" name="Picture 5" descr="Work tools on a red background">
            <a:extLst>
              <a:ext uri="{FF2B5EF4-FFF2-40B4-BE49-F238E27FC236}">
                <a16:creationId xmlns:a16="http://schemas.microsoft.com/office/drawing/2014/main" id="{7AE34E89-C046-B511-7FF8-CE248533C8D2}"/>
              </a:ext>
            </a:extLst>
          </p:cNvPr>
          <p:cNvPicPr>
            <a:picLocks noChangeAspect="1"/>
          </p:cNvPicPr>
          <p:nvPr/>
        </p:nvPicPr>
        <p:blipFill rotWithShape="1">
          <a:blip r:embed="rId4"/>
          <a:srcRect l="22046" r="32726"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AEEA5C7F-00D4-88EB-E474-9DBFA54A00D7}"/>
              </a:ext>
            </a:extLst>
          </p:cNvPr>
          <p:cNvSpPr>
            <a:spLocks noGrp="1"/>
          </p:cNvSpPr>
          <p:nvPr>
            <p:ph idx="1"/>
          </p:nvPr>
        </p:nvSpPr>
        <p:spPr>
          <a:xfrm>
            <a:off x="4970109" y="2121408"/>
            <a:ext cx="6730276" cy="4050792"/>
          </a:xfrm>
        </p:spPr>
        <p:txBody>
          <a:bodyPr>
            <a:normAutofit/>
          </a:bodyPr>
          <a:lstStyle/>
          <a:p>
            <a:pPr marL="0" marR="931545" lvl="0" indent="0" algn="just">
              <a:spcBef>
                <a:spcPts val="530"/>
              </a:spcBef>
              <a:spcAft>
                <a:spcPts val="0"/>
              </a:spcAft>
              <a:buNone/>
            </a:pPr>
            <a:r>
              <a:rPr lang="en-US" sz="3000" dirty="0">
                <a:effectLst/>
                <a:latin typeface="Book Antiqua" panose="02040602050305030304" pitchFamily="18" charset="0"/>
                <a:ea typeface="Book Antiqua" panose="02040602050305030304" pitchFamily="18" charset="0"/>
                <a:cs typeface="Book Antiqua" panose="02040602050305030304" pitchFamily="18" charset="0"/>
              </a:rPr>
              <a:t>The adoption of inexpensive requirements engineering techniques doesn’t necessarily hinder the level of satisfaction of employing them in small businesses. </a:t>
            </a:r>
            <a:endParaRPr lang="en-US" sz="3000" dirty="0"/>
          </a:p>
        </p:txBody>
      </p:sp>
      <p:grpSp>
        <p:nvGrpSpPr>
          <p:cNvPr id="12" name="Group 11">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CE6CAC8B-432C-B365-ACE8-76453912623C}"/>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13</a:t>
            </a:fld>
            <a:endParaRPr lang="en-US"/>
          </a:p>
        </p:txBody>
      </p:sp>
    </p:spTree>
    <p:extLst>
      <p:ext uri="{BB962C8B-B14F-4D97-AF65-F5344CB8AC3E}">
        <p14:creationId xmlns:p14="http://schemas.microsoft.com/office/powerpoint/2010/main" val="342368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F0C90-9B7A-856B-B311-9F626227D715}"/>
              </a:ext>
            </a:extLst>
          </p:cNvPr>
          <p:cNvSpPr>
            <a:spLocks noGrp="1"/>
          </p:cNvSpPr>
          <p:nvPr>
            <p:ph type="title"/>
          </p:nvPr>
        </p:nvSpPr>
        <p:spPr>
          <a:xfrm>
            <a:off x="6131332" y="-8396"/>
            <a:ext cx="5299586" cy="1609344"/>
          </a:xfrm>
          <a:ln>
            <a:noFill/>
          </a:ln>
        </p:spPr>
        <p:txBody>
          <a:bodyPr>
            <a:normAutofit/>
          </a:bodyPr>
          <a:lstStyle/>
          <a:p>
            <a:r>
              <a:rPr lang="en-US" sz="4000" dirty="0"/>
              <a:t>Re in small businesses</a:t>
            </a:r>
          </a:p>
        </p:txBody>
      </p:sp>
      <p:pic>
        <p:nvPicPr>
          <p:cNvPr id="6" name="Picture 5" descr="Large skydiving group mid-air">
            <a:extLst>
              <a:ext uri="{FF2B5EF4-FFF2-40B4-BE49-F238E27FC236}">
                <a16:creationId xmlns:a16="http://schemas.microsoft.com/office/drawing/2014/main" id="{BCB868E9-9457-D66F-D6A4-A6245FB58F7E}"/>
              </a:ext>
            </a:extLst>
          </p:cNvPr>
          <p:cNvPicPr>
            <a:picLocks noChangeAspect="1"/>
          </p:cNvPicPr>
          <p:nvPr/>
        </p:nvPicPr>
        <p:blipFill rotWithShape="1">
          <a:blip r:embed="rId3"/>
          <a:srcRect l="21171" r="20004"/>
          <a:stretch/>
        </p:blipFill>
        <p:spPr>
          <a:xfrm>
            <a:off x="1" y="10"/>
            <a:ext cx="6066502" cy="6857989"/>
          </a:xfrm>
          <a:prstGeom prst="rect">
            <a:avLst/>
          </a:prstGeom>
        </p:spPr>
      </p:pic>
      <p:sp>
        <p:nvSpPr>
          <p:cNvPr id="3" name="Content Placeholder 2">
            <a:extLst>
              <a:ext uri="{FF2B5EF4-FFF2-40B4-BE49-F238E27FC236}">
                <a16:creationId xmlns:a16="http://schemas.microsoft.com/office/drawing/2014/main" id="{4A4106E7-D8B8-91AA-0D8D-637EC1C9E982}"/>
              </a:ext>
            </a:extLst>
          </p:cNvPr>
          <p:cNvSpPr>
            <a:spLocks noGrp="1"/>
          </p:cNvSpPr>
          <p:nvPr>
            <p:ph idx="1"/>
          </p:nvPr>
        </p:nvSpPr>
        <p:spPr>
          <a:xfrm>
            <a:off x="6330739" y="1649920"/>
            <a:ext cx="5620469" cy="4050792"/>
          </a:xfrm>
        </p:spPr>
        <p:txBody>
          <a:bodyPr>
            <a:noAutofit/>
          </a:bodyPr>
          <a:lstStyle/>
          <a:p>
            <a:pPr marL="0" indent="0">
              <a:buNone/>
            </a:pPr>
            <a:br>
              <a:rPr lang="en-US" sz="3000" dirty="0"/>
            </a:br>
            <a:r>
              <a:rPr lang="en-US" sz="3000" b="0" i="0" dirty="0">
                <a:effectLst/>
                <a:latin typeface="Söhne"/>
              </a:rPr>
              <a:t>The findings indicate a strong cultural cohesion among small businesses, with consensus on the adequacy of team size and the software development team's abilities, potentially fostering efficient communication and a shared understanding of project requirements within the small team.</a:t>
            </a:r>
            <a:endParaRPr lang="en-US" sz="3000" dirty="0"/>
          </a:p>
        </p:txBody>
      </p:sp>
      <p:grpSp>
        <p:nvGrpSpPr>
          <p:cNvPr id="12" name="Group 11">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8E14D0A1-9272-58AD-9BDF-041CE06B17F3}"/>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14</a:t>
            </a:fld>
            <a:endParaRPr lang="en-US"/>
          </a:p>
        </p:txBody>
      </p:sp>
    </p:spTree>
    <p:extLst>
      <p:ext uri="{BB962C8B-B14F-4D97-AF65-F5344CB8AC3E}">
        <p14:creationId xmlns:p14="http://schemas.microsoft.com/office/powerpoint/2010/main" val="4239103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58C6D8D-347E-FFE3-C735-6C023E9CFFA8}"/>
              </a:ext>
            </a:extLst>
          </p:cNvPr>
          <p:cNvSpPr>
            <a:spLocks noGrp="1"/>
          </p:cNvSpPr>
          <p:nvPr>
            <p:ph type="title"/>
          </p:nvPr>
        </p:nvSpPr>
        <p:spPr>
          <a:xfrm>
            <a:off x="1069848" y="484632"/>
            <a:ext cx="10058400" cy="1609344"/>
          </a:xfrm>
        </p:spPr>
        <p:txBody>
          <a:bodyPr>
            <a:normAutofit/>
          </a:bodyPr>
          <a:lstStyle/>
          <a:p>
            <a:r>
              <a:rPr lang="en-US"/>
              <a:t>Disruptive Technologies</a:t>
            </a:r>
          </a:p>
        </p:txBody>
      </p:sp>
      <p:pic>
        <p:nvPicPr>
          <p:cNvPr id="6" name="Picture 5" descr="Robot operating a machine">
            <a:extLst>
              <a:ext uri="{FF2B5EF4-FFF2-40B4-BE49-F238E27FC236}">
                <a16:creationId xmlns:a16="http://schemas.microsoft.com/office/drawing/2014/main" id="{9EC4B3DB-3076-5B39-2FF1-69559113EC82}"/>
              </a:ext>
            </a:extLst>
          </p:cNvPr>
          <p:cNvPicPr>
            <a:picLocks noChangeAspect="1"/>
          </p:cNvPicPr>
          <p:nvPr/>
        </p:nvPicPr>
        <p:blipFill rotWithShape="1">
          <a:blip r:embed="rId4"/>
          <a:srcRect l="39" r="1" b="1"/>
          <a:stretch/>
        </p:blipFill>
        <p:spPr>
          <a:xfrm>
            <a:off x="1007196" y="2265037"/>
            <a:ext cx="5088800" cy="3907158"/>
          </a:xfrm>
          <a:prstGeom prst="rect">
            <a:avLst/>
          </a:prstGeom>
        </p:spPr>
      </p:pic>
      <p:sp>
        <p:nvSpPr>
          <p:cNvPr id="3" name="Content Placeholder 2">
            <a:extLst>
              <a:ext uri="{FF2B5EF4-FFF2-40B4-BE49-F238E27FC236}">
                <a16:creationId xmlns:a16="http://schemas.microsoft.com/office/drawing/2014/main" id="{615ED2DF-161B-BBB0-0FE6-8F3E9AC3194F}"/>
              </a:ext>
            </a:extLst>
          </p:cNvPr>
          <p:cNvSpPr>
            <a:spLocks noGrp="1"/>
          </p:cNvSpPr>
          <p:nvPr>
            <p:ph idx="1"/>
          </p:nvPr>
        </p:nvSpPr>
        <p:spPr>
          <a:xfrm>
            <a:off x="6186593" y="2358446"/>
            <a:ext cx="5454992" cy="3851787"/>
          </a:xfrm>
        </p:spPr>
        <p:txBody>
          <a:bodyPr anchor="ctr">
            <a:normAutofit/>
          </a:bodyPr>
          <a:lstStyle/>
          <a:p>
            <a:pPr marL="0" indent="0" algn="just">
              <a:buNone/>
            </a:pPr>
            <a:r>
              <a:rPr lang="en-US" sz="3500" dirty="0"/>
              <a:t>Let’s now look at some technologies like Blockchain, Internet of Things, or AI and examine how the software engineering discipline will be influenced with these technologies.</a:t>
            </a:r>
          </a:p>
          <a:p>
            <a:endParaRPr lang="en-US" sz="3300" dirty="0"/>
          </a:p>
        </p:txBody>
      </p:sp>
      <p:sp>
        <p:nvSpPr>
          <p:cNvPr id="35" name="Oval 34">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3" name="Oval 32">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7D215078-B8BB-ED92-7D90-A22C8E1DF1E4}"/>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15</a:t>
            </a:fld>
            <a:endParaRPr lang="en-US"/>
          </a:p>
        </p:txBody>
      </p:sp>
    </p:spTree>
    <p:extLst>
      <p:ext uri="{BB962C8B-B14F-4D97-AF65-F5344CB8AC3E}">
        <p14:creationId xmlns:p14="http://schemas.microsoft.com/office/powerpoint/2010/main" val="2357506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5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5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4B1F3B-FB6A-4AC1-80A1-AEA3002E393A}"/>
              </a:ext>
            </a:extLst>
          </p:cNvPr>
          <p:cNvSpPr>
            <a:spLocks noGrp="1"/>
          </p:cNvSpPr>
          <p:nvPr>
            <p:ph type="ctrTitle"/>
          </p:nvPr>
        </p:nvSpPr>
        <p:spPr>
          <a:xfrm>
            <a:off x="2026693" y="1030406"/>
            <a:ext cx="8147713" cy="3081242"/>
          </a:xfrm>
        </p:spPr>
        <p:txBody>
          <a:bodyPr anchor="ctr">
            <a:normAutofit/>
          </a:bodyPr>
          <a:lstStyle/>
          <a:p>
            <a:r>
              <a:rPr lang="en-US" dirty="0">
                <a:solidFill>
                  <a:schemeClr val="bg1"/>
                </a:solidFill>
              </a:rPr>
              <a:t>Software Engineering and Blockchain</a:t>
            </a:r>
            <a:endParaRPr lang="en-US" sz="4800" dirty="0">
              <a:solidFill>
                <a:schemeClr val="bg1"/>
              </a:solidFill>
            </a:endParaRPr>
          </a:p>
        </p:txBody>
      </p:sp>
    </p:spTree>
    <p:extLst>
      <p:ext uri="{BB962C8B-B14F-4D97-AF65-F5344CB8AC3E}">
        <p14:creationId xmlns:p14="http://schemas.microsoft.com/office/powerpoint/2010/main" val="1279829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D7CF67E4-CD8B-4AF2-B6EF-2EA50F2E592F}"/>
              </a:ext>
            </a:extLst>
          </p:cNvPr>
          <p:cNvSpPr>
            <a:spLocks noGrp="1"/>
          </p:cNvSpPr>
          <p:nvPr>
            <p:ph type="title"/>
          </p:nvPr>
        </p:nvSpPr>
        <p:spPr>
          <a:xfrm>
            <a:off x="767290" y="1780661"/>
            <a:ext cx="3582073" cy="1463472"/>
          </a:xfrm>
        </p:spPr>
        <p:txBody>
          <a:bodyPr vert="horz" lIns="91440" tIns="45720" rIns="91440" bIns="45720" rtlCol="0" anchor="t">
            <a:normAutofit/>
          </a:bodyPr>
          <a:lstStyle/>
          <a:p>
            <a:pPr>
              <a:spcBef>
                <a:spcPct val="0"/>
              </a:spcBef>
            </a:pPr>
            <a:r>
              <a:rPr lang="en-US" sz="4800" kern="1200" dirty="0">
                <a:solidFill>
                  <a:schemeClr val="bg1"/>
                </a:solidFill>
                <a:latin typeface="+mj-lt"/>
                <a:ea typeface="+mj-ea"/>
                <a:cs typeface="+mj-cs"/>
              </a:rPr>
              <a:t>Blockchain - Background</a:t>
            </a:r>
          </a:p>
        </p:txBody>
      </p:sp>
      <p:grpSp>
        <p:nvGrpSpPr>
          <p:cNvPr id="20" name="Group 1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 name="Text Placeholder 10">
            <a:extLst>
              <a:ext uri="{FF2B5EF4-FFF2-40B4-BE49-F238E27FC236}">
                <a16:creationId xmlns:a16="http://schemas.microsoft.com/office/drawing/2014/main" id="{386DECDA-25BF-46DE-B166-04B88A30F406}"/>
              </a:ext>
            </a:extLst>
          </p:cNvPr>
          <p:cNvSpPr>
            <a:spLocks noGrp="1"/>
          </p:cNvSpPr>
          <p:nvPr>
            <p:ph type="body" idx="1"/>
          </p:nvPr>
        </p:nvSpPr>
        <p:spPr>
          <a:xfrm>
            <a:off x="767290" y="3383121"/>
            <a:ext cx="3582072" cy="2793251"/>
          </a:xfrm>
        </p:spPr>
        <p:txBody>
          <a:bodyPr vert="horz" lIns="91440" tIns="45720" rIns="91440" bIns="45720" rtlCol="0" anchor="t">
            <a:normAutofit fontScale="77500" lnSpcReduction="20000"/>
          </a:bodyPr>
          <a:lstStyle/>
          <a:p>
            <a:pPr indent="-228600">
              <a:buFont typeface="Arial" panose="020B0604020202020204" pitchFamily="34" charset="0"/>
              <a:buChar char="•"/>
            </a:pPr>
            <a:endParaRPr lang="en-US" sz="1400" dirty="0">
              <a:solidFill>
                <a:schemeClr val="bg1"/>
              </a:solidFill>
            </a:endParaRPr>
          </a:p>
          <a:p>
            <a:pPr indent="-228600">
              <a:buFont typeface="Arial" panose="020B0604020202020204" pitchFamily="34" charset="0"/>
              <a:buChar char="•"/>
            </a:pPr>
            <a:endParaRPr lang="en-US" sz="1400" dirty="0">
              <a:solidFill>
                <a:schemeClr val="bg1"/>
              </a:solidFill>
            </a:endParaRPr>
          </a:p>
          <a:p>
            <a:pPr indent="-228600">
              <a:buFont typeface="Arial" panose="020B0604020202020204" pitchFamily="34" charset="0"/>
              <a:buChar char="•"/>
            </a:pPr>
            <a:endParaRPr lang="en-US" sz="1400" dirty="0">
              <a:solidFill>
                <a:schemeClr val="bg1"/>
              </a:solidFill>
            </a:endParaRPr>
          </a:p>
          <a:p>
            <a:pPr indent="-228600">
              <a:buFont typeface="Arial" panose="020B0604020202020204" pitchFamily="34" charset="0"/>
              <a:buChar char="•"/>
            </a:pPr>
            <a:endParaRPr lang="en-US" sz="1400" dirty="0">
              <a:solidFill>
                <a:schemeClr val="bg1"/>
              </a:solidFill>
            </a:endParaRPr>
          </a:p>
          <a:p>
            <a:pPr indent="-228600">
              <a:buFont typeface="Arial" panose="020B0604020202020204" pitchFamily="34" charset="0"/>
              <a:buChar char="•"/>
            </a:pPr>
            <a:endParaRPr lang="en-US" sz="2700" dirty="0">
              <a:solidFill>
                <a:schemeClr val="bg1"/>
              </a:solidFill>
            </a:endParaRPr>
          </a:p>
          <a:p>
            <a:pPr marL="0" indent="0">
              <a:buNone/>
            </a:pPr>
            <a:r>
              <a:rPr lang="en-US" sz="2700" b="1" dirty="0">
                <a:solidFill>
                  <a:schemeClr val="bg1"/>
                </a:solidFill>
              </a:rPr>
              <a:t>Decentralization     </a:t>
            </a:r>
          </a:p>
          <a:p>
            <a:pPr marL="0" indent="0">
              <a:buNone/>
            </a:pPr>
            <a:r>
              <a:rPr lang="en-US" sz="2700" b="1" dirty="0">
                <a:solidFill>
                  <a:schemeClr val="bg1"/>
                </a:solidFill>
              </a:rPr>
              <a:t>Immutability          </a:t>
            </a:r>
          </a:p>
          <a:p>
            <a:pPr marL="0" indent="0">
              <a:buNone/>
            </a:pPr>
            <a:r>
              <a:rPr lang="en-US" sz="2700" b="1" dirty="0">
                <a:solidFill>
                  <a:schemeClr val="bg1"/>
                </a:solidFill>
              </a:rPr>
              <a:t>Consensus</a:t>
            </a:r>
          </a:p>
          <a:p>
            <a:pPr marL="0" indent="0">
              <a:buNone/>
            </a:pPr>
            <a:r>
              <a:rPr lang="en-US" sz="2700" b="1" dirty="0">
                <a:solidFill>
                  <a:schemeClr val="bg1"/>
                </a:solidFill>
              </a:rPr>
              <a:t>Provenance                </a:t>
            </a:r>
          </a:p>
          <a:p>
            <a:pPr marL="0" indent="0">
              <a:buNone/>
            </a:pPr>
            <a:r>
              <a:rPr lang="en-US" sz="2700" b="1" dirty="0">
                <a:solidFill>
                  <a:schemeClr val="bg1"/>
                </a:solidFill>
              </a:rPr>
              <a:t>Finality</a:t>
            </a:r>
          </a:p>
          <a:p>
            <a:pPr indent="-228600">
              <a:buFont typeface="Arial" panose="020B0604020202020204" pitchFamily="34" charset="0"/>
              <a:buChar char="•"/>
            </a:pPr>
            <a:endParaRPr lang="en-US" sz="1400" dirty="0">
              <a:solidFill>
                <a:schemeClr val="bg1"/>
              </a:solidFill>
            </a:endParaRPr>
          </a:p>
        </p:txBody>
      </p:sp>
      <p:pic>
        <p:nvPicPr>
          <p:cNvPr id="9" name="Picture 8">
            <a:extLst>
              <a:ext uri="{FF2B5EF4-FFF2-40B4-BE49-F238E27FC236}">
                <a16:creationId xmlns:a16="http://schemas.microsoft.com/office/drawing/2014/main" id="{BA898775-7F7C-4BD4-9475-93409CB1C325}"/>
              </a:ext>
            </a:extLst>
          </p:cNvPr>
          <p:cNvPicPr>
            <a:picLocks noChangeAspect="1"/>
          </p:cNvPicPr>
          <p:nvPr/>
        </p:nvPicPr>
        <p:blipFill>
          <a:blip r:embed="rId3"/>
          <a:stretch>
            <a:fillRect/>
          </a:stretch>
        </p:blipFill>
        <p:spPr>
          <a:xfrm>
            <a:off x="4927252" y="450587"/>
            <a:ext cx="6990428" cy="5188213"/>
          </a:xfrm>
          <a:prstGeom prst="rect">
            <a:avLst/>
          </a:prstGeom>
        </p:spPr>
      </p:pic>
      <p:sp>
        <p:nvSpPr>
          <p:cNvPr id="2" name="Slide Number Placeholder 1">
            <a:extLst>
              <a:ext uri="{FF2B5EF4-FFF2-40B4-BE49-F238E27FC236}">
                <a16:creationId xmlns:a16="http://schemas.microsoft.com/office/drawing/2014/main" id="{EB74089C-9F67-45A4-83A1-441166C8795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290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DA90C30-B990-4CCA-B584-40F864DA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81456E-BBE3-8412-8321-231D2568C3CF}"/>
              </a:ext>
            </a:extLst>
          </p:cNvPr>
          <p:cNvSpPr>
            <a:spLocks noGrp="1"/>
          </p:cNvSpPr>
          <p:nvPr>
            <p:ph type="title"/>
          </p:nvPr>
        </p:nvSpPr>
        <p:spPr>
          <a:xfrm>
            <a:off x="382280" y="484632"/>
            <a:ext cx="6743844" cy="1609344"/>
          </a:xfrm>
        </p:spPr>
        <p:txBody>
          <a:bodyPr>
            <a:normAutofit/>
          </a:bodyPr>
          <a:lstStyle/>
          <a:p>
            <a:r>
              <a:rPr lang="en-US" sz="4800" b="1" i="0">
                <a:effectLst/>
                <a:latin typeface="Söhne"/>
              </a:rPr>
              <a:t>Blockchain Structure</a:t>
            </a:r>
          </a:p>
        </p:txBody>
      </p:sp>
      <p:sp>
        <p:nvSpPr>
          <p:cNvPr id="5" name="Rectangle 1">
            <a:extLst>
              <a:ext uri="{FF2B5EF4-FFF2-40B4-BE49-F238E27FC236}">
                <a16:creationId xmlns:a16="http://schemas.microsoft.com/office/drawing/2014/main" id="{C64B17D7-874D-1234-1E83-997E79835B77}"/>
              </a:ext>
            </a:extLst>
          </p:cNvPr>
          <p:cNvSpPr>
            <a:spLocks noGrp="1" noChangeArrowheads="1"/>
          </p:cNvSpPr>
          <p:nvPr>
            <p:ph idx="1"/>
          </p:nvPr>
        </p:nvSpPr>
        <p:spPr bwMode="auto">
          <a:xfrm>
            <a:off x="382279" y="2121408"/>
            <a:ext cx="6743845" cy="405079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lnSpcReduction="10000"/>
          </a:bodyPr>
          <a:lstStyle/>
          <a:p>
            <a:pPr marL="0" marR="0" lvl="0" indent="0" algn="just" defTabSz="914400" rtl="0" eaLnBrk="0" fontAlgn="base" latinLnBrk="0" hangingPunct="0">
              <a:spcBef>
                <a:spcPct val="0"/>
              </a:spcBef>
              <a:spcAft>
                <a:spcPts val="600"/>
              </a:spcAft>
              <a:buClrTx/>
              <a:buSzTx/>
              <a:buFontTx/>
              <a:buNone/>
              <a:tabLst/>
            </a:pPr>
            <a:endParaRPr kumimoji="0" lang="en-US" altLang="en-US" sz="2400" b="0" i="0" u="none" strike="noStrike" cap="none" normalizeH="0" baseline="0" dirty="0">
              <a:ln>
                <a:noFill/>
              </a:ln>
              <a:effectLst/>
              <a:latin typeface="Söhne"/>
            </a:endParaRPr>
          </a:p>
          <a:p>
            <a:pPr marL="0" marR="0" lvl="0" indent="0" algn="just" defTabSz="914400" rtl="0" eaLnBrk="0" fontAlgn="base" latinLnBrk="0" hangingPunct="0">
              <a:spcBef>
                <a:spcPct val="0"/>
              </a:spcBef>
              <a:spcAft>
                <a:spcPts val="600"/>
              </a:spcAft>
              <a:buClrTx/>
              <a:buSzTx/>
              <a:buFontTx/>
              <a:buChar char="•"/>
              <a:tabLst/>
            </a:pPr>
            <a:r>
              <a:rPr kumimoji="0" lang="en-US" altLang="en-US" sz="2400" b="0" i="0" u="none" strike="noStrike" cap="none" normalizeH="0" baseline="0" dirty="0">
                <a:ln>
                  <a:noFill/>
                </a:ln>
                <a:effectLst/>
                <a:latin typeface="Söhne"/>
              </a:rPr>
              <a:t>Decentralized structure with each node maintaining a copy of the blockchain.</a:t>
            </a:r>
          </a:p>
          <a:p>
            <a:pPr marL="0" marR="0" lvl="0" indent="0" algn="just" defTabSz="914400" rtl="0" eaLnBrk="0" fontAlgn="base" latinLnBrk="0" hangingPunct="0">
              <a:spcBef>
                <a:spcPct val="0"/>
              </a:spcBef>
              <a:spcAft>
                <a:spcPts val="600"/>
              </a:spcAft>
              <a:buClrTx/>
              <a:buSzTx/>
              <a:buFontTx/>
              <a:buChar char="•"/>
              <a:tabLst/>
            </a:pPr>
            <a:endParaRPr kumimoji="0" lang="en-US" altLang="en-US" sz="2400" b="0" i="0" u="none" strike="noStrike" cap="none" normalizeH="0" baseline="0" dirty="0">
              <a:ln>
                <a:noFill/>
              </a:ln>
              <a:effectLst/>
              <a:latin typeface="Söhne"/>
            </a:endParaRPr>
          </a:p>
          <a:p>
            <a:pPr marL="0" marR="0" lvl="0" indent="0" algn="just" defTabSz="914400" rtl="0" eaLnBrk="0" fontAlgn="base" latinLnBrk="0" hangingPunct="0">
              <a:spcBef>
                <a:spcPct val="0"/>
              </a:spcBef>
              <a:spcAft>
                <a:spcPts val="600"/>
              </a:spcAft>
              <a:buClrTx/>
              <a:buSzTx/>
              <a:buFontTx/>
              <a:buChar char="•"/>
              <a:tabLst/>
            </a:pPr>
            <a:r>
              <a:rPr kumimoji="0" lang="en-US" altLang="en-US" sz="2400" b="0" i="0" u="none" strike="noStrike" cap="none" normalizeH="0" baseline="0" dirty="0">
                <a:ln>
                  <a:noFill/>
                </a:ln>
                <a:effectLst/>
                <a:latin typeface="Söhne"/>
              </a:rPr>
              <a:t>Consensus mechanisms for validating new blocks.</a:t>
            </a:r>
          </a:p>
          <a:p>
            <a:pPr marL="0" marR="0" lvl="0" indent="0" algn="just" defTabSz="914400" rtl="0" eaLnBrk="0" fontAlgn="base" latinLnBrk="0" hangingPunct="0">
              <a:spcBef>
                <a:spcPct val="0"/>
              </a:spcBef>
              <a:spcAft>
                <a:spcPts val="600"/>
              </a:spcAft>
              <a:buClrTx/>
              <a:buSzTx/>
              <a:buFontTx/>
              <a:buChar char="•"/>
              <a:tabLst/>
            </a:pPr>
            <a:endParaRPr kumimoji="0" lang="en-US" altLang="en-US" sz="2400" b="0" i="0" u="none" strike="noStrike" cap="none" normalizeH="0" baseline="0" dirty="0">
              <a:ln>
                <a:noFill/>
              </a:ln>
              <a:effectLst/>
              <a:latin typeface="Söhne"/>
            </a:endParaRPr>
          </a:p>
          <a:p>
            <a:pPr marL="0" marR="0" lvl="0" indent="0" algn="just" defTabSz="914400" rtl="0" eaLnBrk="0" fontAlgn="base" latinLnBrk="0" hangingPunct="0">
              <a:spcBef>
                <a:spcPct val="0"/>
              </a:spcBef>
              <a:spcAft>
                <a:spcPts val="600"/>
              </a:spcAft>
              <a:buClrTx/>
              <a:buSzTx/>
              <a:buFontTx/>
              <a:buChar char="•"/>
              <a:tabLst/>
            </a:pPr>
            <a:r>
              <a:rPr kumimoji="0" lang="en-US" altLang="en-US" sz="2400" b="0" i="0" u="none" strike="noStrike" cap="none" normalizeH="0" baseline="0" dirty="0">
                <a:ln>
                  <a:noFill/>
                </a:ln>
                <a:effectLst/>
                <a:latin typeface="Söhne"/>
              </a:rPr>
              <a:t>Immutability through cryptographic hashes and timestamps.</a:t>
            </a:r>
          </a:p>
          <a:p>
            <a:pPr marL="0" marR="0" lvl="0" indent="0" algn="just" defTabSz="914400" rtl="0" eaLnBrk="0" fontAlgn="base" latinLnBrk="0" hangingPunct="0">
              <a:spcBef>
                <a:spcPct val="0"/>
              </a:spcBef>
              <a:spcAft>
                <a:spcPts val="600"/>
              </a:spcAft>
              <a:buClrTx/>
              <a:buSzTx/>
              <a:buFontTx/>
              <a:buChar char="•"/>
              <a:tabLst/>
            </a:pPr>
            <a:endParaRPr kumimoji="0" lang="en-US" altLang="en-US" sz="2400" b="0" i="0" u="none" strike="noStrike" cap="none" normalizeH="0" baseline="0" dirty="0">
              <a:ln>
                <a:noFill/>
              </a:ln>
              <a:effectLst/>
              <a:latin typeface="Söhne"/>
            </a:endParaRPr>
          </a:p>
          <a:p>
            <a:pPr marL="0" marR="0" lvl="0" indent="0" algn="just" defTabSz="914400" rtl="0" eaLnBrk="0" fontAlgn="base" latinLnBrk="0" hangingPunct="0">
              <a:spcBef>
                <a:spcPct val="0"/>
              </a:spcBef>
              <a:spcAft>
                <a:spcPts val="600"/>
              </a:spcAft>
              <a:buClrTx/>
              <a:buSzTx/>
              <a:buFontTx/>
              <a:buChar char="•"/>
              <a:tabLst/>
            </a:pPr>
            <a:r>
              <a:rPr kumimoji="0" lang="en-US" altLang="en-US" sz="2400" b="0" i="0" u="none" strike="noStrike" cap="none" normalizeH="0" baseline="0" dirty="0">
                <a:ln>
                  <a:noFill/>
                </a:ln>
                <a:effectLst/>
                <a:latin typeface="Söhne"/>
              </a:rPr>
              <a:t>Finality and Provenance ensuring a single, shared ledger.</a:t>
            </a:r>
            <a:br>
              <a:rPr kumimoji="0" lang="en-US" altLang="en-US" sz="1800" b="0" i="0" u="none" strike="noStrike" cap="none" normalizeH="0" baseline="0" dirty="0">
                <a:ln>
                  <a:noFill/>
                </a:ln>
                <a:effectLst/>
              </a:rPr>
            </a:br>
            <a:endParaRPr kumimoji="0" lang="en-US" altLang="en-US" sz="1800" b="0" i="0" u="none" strike="noStrike" cap="none" normalizeH="0" baseline="0" dirty="0">
              <a:ln>
                <a:noFill/>
              </a:ln>
              <a:effectLst/>
              <a:latin typeface="Arial" panose="020B0604020202020204" pitchFamily="34" charset="0"/>
            </a:endParaRPr>
          </a:p>
        </p:txBody>
      </p:sp>
      <p:pic>
        <p:nvPicPr>
          <p:cNvPr id="19" name="Picture 18" descr="Top view of cubes connected with black lines">
            <a:extLst>
              <a:ext uri="{FF2B5EF4-FFF2-40B4-BE49-F238E27FC236}">
                <a16:creationId xmlns:a16="http://schemas.microsoft.com/office/drawing/2014/main" id="{5677B14B-15B0-9BF2-21A9-A0A0049D4119}"/>
              </a:ext>
            </a:extLst>
          </p:cNvPr>
          <p:cNvPicPr>
            <a:picLocks noChangeAspect="1"/>
          </p:cNvPicPr>
          <p:nvPr/>
        </p:nvPicPr>
        <p:blipFill rotWithShape="1">
          <a:blip r:embed="rId4"/>
          <a:srcRect l="19438" r="9515"/>
          <a:stretch/>
        </p:blipFill>
        <p:spPr>
          <a:xfrm>
            <a:off x="8203460" y="1501998"/>
            <a:ext cx="3369177" cy="3556635"/>
          </a:xfrm>
          <a:prstGeom prst="rect">
            <a:avLst/>
          </a:prstGeom>
        </p:spPr>
      </p:pic>
      <p:grpSp>
        <p:nvGrpSpPr>
          <p:cNvPr id="28" name="Group 27">
            <a:extLst>
              <a:ext uri="{FF2B5EF4-FFF2-40B4-BE49-F238E27FC236}">
                <a16:creationId xmlns:a16="http://schemas.microsoft.com/office/drawing/2014/main" id="{D060B936-2771-48DC-842C-14EE9318E3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9" name="Oval 28">
              <a:extLst>
                <a:ext uri="{FF2B5EF4-FFF2-40B4-BE49-F238E27FC236}">
                  <a16:creationId xmlns:a16="http://schemas.microsoft.com/office/drawing/2014/main" id="{DB4EC8B4-4BB2-45C2-A68A-28E36AC10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 name="Oval 29">
              <a:extLst>
                <a:ext uri="{FF2B5EF4-FFF2-40B4-BE49-F238E27FC236}">
                  <a16:creationId xmlns:a16="http://schemas.microsoft.com/office/drawing/2014/main" id="{1431D296-F8F1-41C3-A211-E83E243C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2C82DC57-533D-8328-1D75-7BE6B8856DB8}"/>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18</a:t>
            </a:fld>
            <a:endParaRPr lang="en-US"/>
          </a:p>
        </p:txBody>
      </p:sp>
    </p:spTree>
    <p:extLst>
      <p:ext uri="{BB962C8B-B14F-4D97-AF65-F5344CB8AC3E}">
        <p14:creationId xmlns:p14="http://schemas.microsoft.com/office/powerpoint/2010/main" val="310959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3EC7-D72E-7324-2A2F-F5AD0B226BD1}"/>
              </a:ext>
            </a:extLst>
          </p:cNvPr>
          <p:cNvSpPr>
            <a:spLocks noGrp="1"/>
          </p:cNvSpPr>
          <p:nvPr>
            <p:ph type="title"/>
          </p:nvPr>
        </p:nvSpPr>
        <p:spPr/>
        <p:txBody>
          <a:bodyPr/>
          <a:lstStyle/>
          <a:p>
            <a:r>
              <a:rPr lang="en-US" dirty="0"/>
              <a:t>Blockchain Background</a:t>
            </a:r>
          </a:p>
        </p:txBody>
      </p:sp>
      <p:sp>
        <p:nvSpPr>
          <p:cNvPr id="3" name="Text Placeholder 2">
            <a:extLst>
              <a:ext uri="{FF2B5EF4-FFF2-40B4-BE49-F238E27FC236}">
                <a16:creationId xmlns:a16="http://schemas.microsoft.com/office/drawing/2014/main" id="{0A280AAD-785E-53B1-98AF-35D5E2698DE4}"/>
              </a:ext>
            </a:extLst>
          </p:cNvPr>
          <p:cNvSpPr>
            <a:spLocks noGrp="1"/>
          </p:cNvSpPr>
          <p:nvPr>
            <p:ph type="body" idx="1"/>
          </p:nvPr>
        </p:nvSpPr>
        <p:spPr>
          <a:xfrm>
            <a:off x="776738" y="1557509"/>
            <a:ext cx="10095600" cy="4764900"/>
          </a:xfrm>
        </p:spPr>
        <p:txBody>
          <a:bodyPr>
            <a:noAutofit/>
          </a:bodyPr>
          <a:lstStyle/>
          <a:p>
            <a:r>
              <a:rPr lang="en-US" sz="2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The technology of blockchain attracted considerable attention due to the possibility of recording all financial transactions in a secure and verifiable decentralized (peer-to-peer) fashion, without the rule from a third party to process transactions.</a:t>
            </a:r>
          </a:p>
          <a:p>
            <a:endParaRPr lang="en-US" sz="2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endParaRPr>
          </a:p>
          <a:p>
            <a:r>
              <a:rPr lang="en-US" sz="2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which are then combined into blocks where each block contains a timestamp and is linked to its precedent block.</a:t>
            </a:r>
          </a:p>
          <a:p>
            <a:pPr marL="139700" indent="0">
              <a:buNone/>
            </a:pPr>
            <a:endParaRPr lang="en-US" sz="2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endParaRPr>
          </a:p>
          <a:p>
            <a:r>
              <a:rPr lang="en-US" sz="2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Once recorded, data cannot be altered, and the transactions history is combined into a chain structure without the possibility of additional branches of alternative transactions emerging or wedging into the middle of a chain.</a:t>
            </a:r>
          </a:p>
          <a:p>
            <a:endParaRPr lang="en-US" sz="2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endParaRPr>
          </a:p>
          <a:p>
            <a:r>
              <a:rPr lang="en-US" sz="2200" b="1"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Provenance</a:t>
            </a:r>
            <a:r>
              <a:rPr lang="en-US" sz="2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refers to awareness that participants of the network have about where the asset was originated from and its ownership history, </a:t>
            </a:r>
          </a:p>
          <a:p>
            <a:r>
              <a:rPr lang="en-US" sz="2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while</a:t>
            </a:r>
            <a:r>
              <a:rPr lang="en-US" sz="2200" b="1"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finality </a:t>
            </a:r>
            <a:r>
              <a:rPr lang="en-US" sz="22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refers to the status of a transaction as complete.</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CB33630-CE55-01C1-20CD-E4A9913F6993}"/>
              </a:ext>
            </a:extLst>
          </p:cNvPr>
          <p:cNvSpPr>
            <a:spLocks noGrp="1"/>
          </p:cNvSpPr>
          <p:nvPr>
            <p:ph type="sldNum" idx="12"/>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82168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 name="Rectangle 1047">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50F211-D5CC-8013-43EF-75820C573F49}"/>
              </a:ext>
            </a:extLst>
          </p:cNvPr>
          <p:cNvSpPr>
            <a:spLocks noGrp="1"/>
          </p:cNvSpPr>
          <p:nvPr>
            <p:ph type="title"/>
          </p:nvPr>
        </p:nvSpPr>
        <p:spPr>
          <a:xfrm>
            <a:off x="4970109" y="484632"/>
            <a:ext cx="6730277" cy="1609344"/>
          </a:xfrm>
          <a:ln>
            <a:noFill/>
          </a:ln>
        </p:spPr>
        <p:txBody>
          <a:bodyPr>
            <a:normAutofit/>
          </a:bodyPr>
          <a:lstStyle/>
          <a:p>
            <a:r>
              <a:rPr lang="en-US" sz="2600" b="1">
                <a:effectLst/>
                <a:latin typeface="Calibri" panose="020F0502020204030204" pitchFamily="34" charset="0"/>
                <a:ea typeface="Calibri" panose="020F0502020204030204" pitchFamily="34" charset="0"/>
              </a:rPr>
              <a:t>Shaping Factors of the Future Landscape of Requirements Engineering</a:t>
            </a:r>
            <a:br>
              <a:rPr lang="en-US" sz="2600" b="1">
                <a:effectLst/>
                <a:latin typeface="Calibri" panose="020F0502020204030204" pitchFamily="34" charset="0"/>
                <a:ea typeface="Calibri" panose="020F0502020204030204" pitchFamily="34" charset="0"/>
              </a:rPr>
            </a:br>
            <a:endParaRPr lang="en-US" sz="2600"/>
          </a:p>
        </p:txBody>
      </p:sp>
      <p:pic>
        <p:nvPicPr>
          <p:cNvPr id="6" name="Picture 5">
            <a:extLst>
              <a:ext uri="{FF2B5EF4-FFF2-40B4-BE49-F238E27FC236}">
                <a16:creationId xmlns:a16="http://schemas.microsoft.com/office/drawing/2014/main" id="{6ACBE107-51E7-FCA1-7791-D1DBEBA81BEF}"/>
              </a:ext>
            </a:extLst>
          </p:cNvPr>
          <p:cNvPicPr>
            <a:picLocks noChangeAspect="1"/>
          </p:cNvPicPr>
          <p:nvPr/>
        </p:nvPicPr>
        <p:blipFill rotWithShape="1">
          <a:blip r:embed="rId5"/>
          <a:srcRect l="6890" r="7368"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49E30AC2-6198-9D6B-A3EE-69E43B130167}"/>
              </a:ext>
            </a:extLst>
          </p:cNvPr>
          <p:cNvSpPr>
            <a:spLocks noGrp="1"/>
          </p:cNvSpPr>
          <p:nvPr>
            <p:ph idx="1"/>
          </p:nvPr>
        </p:nvSpPr>
        <p:spPr>
          <a:xfrm>
            <a:off x="4970109" y="2121408"/>
            <a:ext cx="6730276" cy="4050792"/>
          </a:xfrm>
        </p:spPr>
        <p:txBody>
          <a:bodyPr>
            <a:normAutofit/>
          </a:bodyPr>
          <a:lstStyle/>
          <a:p>
            <a:pPr algn="just"/>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Heraclitus: Constant change is fundamental.</a:t>
            </a:r>
          </a:p>
          <a:p>
            <a:pPr marL="0" indent="0" algn="just">
              <a:buNone/>
            </a:pPr>
            <a:endParaRPr lang="en-US" sz="3500" dirty="0">
              <a:effectLst/>
              <a:latin typeface="Times New Roman" panose="02020603050405020304" pitchFamily="18" charset="0"/>
              <a:ea typeface="Book Antiqua" panose="02040602050305030304" pitchFamily="18" charset="0"/>
              <a:cs typeface="Times New Roman" panose="02020603050405020304" pitchFamily="18" charset="0"/>
            </a:endParaRPr>
          </a:p>
          <a:p>
            <a:pPr algn="just"/>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Let’s examine the factors that are influencing and reshaping the Software Engineering discipline.</a:t>
            </a:r>
          </a:p>
        </p:txBody>
      </p:sp>
      <p:grpSp>
        <p:nvGrpSpPr>
          <p:cNvPr id="1050" name="Group 1049">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51" name="Oval 1050">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52" name="Oval 1051">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3F09FED7-EAFB-2172-87E4-65499235E651}"/>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a:t>
            </a:fld>
            <a:endParaRPr lang="en-US"/>
          </a:p>
        </p:txBody>
      </p:sp>
    </p:spTree>
    <p:extLst>
      <p:ext uri="{BB962C8B-B14F-4D97-AF65-F5344CB8AC3E}">
        <p14:creationId xmlns:p14="http://schemas.microsoft.com/office/powerpoint/2010/main" val="2220022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E882-03AE-6FBB-F53F-0416976F73AF}"/>
              </a:ext>
            </a:extLst>
          </p:cNvPr>
          <p:cNvSpPr>
            <a:spLocks noGrp="1"/>
          </p:cNvSpPr>
          <p:nvPr>
            <p:ph type="title"/>
          </p:nvPr>
        </p:nvSpPr>
        <p:spPr/>
        <p:txBody>
          <a:bodyPr/>
          <a:lstStyle/>
          <a:p>
            <a:r>
              <a:rPr lang="en-US" b="1" i="0" dirty="0">
                <a:effectLst/>
                <a:latin typeface="Söhne"/>
              </a:rPr>
              <a:t>Blockchain Applications</a:t>
            </a:r>
            <a:br>
              <a:rPr lang="en-US" b="1" i="0" dirty="0">
                <a:effectLst/>
                <a:latin typeface="Söhne"/>
              </a:rPr>
            </a:br>
            <a:endParaRPr lang="en-US" dirty="0"/>
          </a:p>
        </p:txBody>
      </p:sp>
      <p:sp>
        <p:nvSpPr>
          <p:cNvPr id="3" name="Content Placeholder 2">
            <a:extLst>
              <a:ext uri="{FF2B5EF4-FFF2-40B4-BE49-F238E27FC236}">
                <a16:creationId xmlns:a16="http://schemas.microsoft.com/office/drawing/2014/main" id="{E0159702-F86D-E41C-4098-584A5A47390F}"/>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b="0" i="0" dirty="0">
                <a:effectLst/>
                <a:latin typeface="Söhne"/>
              </a:rPr>
              <a:t>Rapid recognition of transformative capabilities.</a:t>
            </a:r>
          </a:p>
          <a:p>
            <a:pPr algn="just">
              <a:buFont typeface="Arial" panose="020B0604020202020204" pitchFamily="34" charset="0"/>
              <a:buChar char="•"/>
            </a:pPr>
            <a:r>
              <a:rPr lang="en-US" b="0" i="0" dirty="0">
                <a:effectLst/>
                <a:latin typeface="Söhne"/>
              </a:rPr>
              <a:t>Examples of use cases beyond finance (e.g., global payments, supply chain management, healthcare, and diamond sales).</a:t>
            </a:r>
          </a:p>
          <a:p>
            <a:pPr algn="just"/>
            <a:r>
              <a:rPr lang="en-US" sz="3600" dirty="0"/>
              <a:t> A 2018 study reported 3,000 blockchain software projects hosted on </a:t>
            </a:r>
            <a:r>
              <a:rPr lang="en-US" sz="3600" dirty="0" err="1"/>
              <a:t>Github</a:t>
            </a:r>
            <a:r>
              <a:rPr lang="en-US" sz="3600" dirty="0"/>
              <a:t> in March 2018. A similar search we conducted on </a:t>
            </a:r>
            <a:r>
              <a:rPr lang="en-US" sz="3600" dirty="0" err="1"/>
              <a:t>Github</a:t>
            </a:r>
            <a:r>
              <a:rPr lang="en-US" sz="3600" dirty="0"/>
              <a:t> in January 2021 yielded around 77,000 projects. </a:t>
            </a:r>
          </a:p>
          <a:p>
            <a:endParaRPr lang="en-US" dirty="0"/>
          </a:p>
        </p:txBody>
      </p:sp>
      <p:sp>
        <p:nvSpPr>
          <p:cNvPr id="4" name="Slide Number Placeholder 3">
            <a:extLst>
              <a:ext uri="{FF2B5EF4-FFF2-40B4-BE49-F238E27FC236}">
                <a16:creationId xmlns:a16="http://schemas.microsoft.com/office/drawing/2014/main" id="{4803D9CA-CEB0-BE9C-574D-ADB2464F71F1}"/>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1282826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4D2F9E-BBC1-4D15-AF46-752E7BA745A1}"/>
              </a:ext>
            </a:extLst>
          </p:cNvPr>
          <p:cNvSpPr>
            <a:spLocks noGrp="1"/>
          </p:cNvSpPr>
          <p:nvPr>
            <p:ph type="sldNum" idx="12"/>
          </p:nvPr>
        </p:nvSpPr>
        <p:spPr>
          <a:xfrm>
            <a:off x="9974919" y="6333000"/>
            <a:ext cx="548700" cy="5250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200" b="1" i="0" u="none" strike="noStrike" kern="0" cap="none" spc="0" normalizeH="0" baseline="0" noProof="0">
                <a:ln>
                  <a:noFill/>
                </a:ln>
                <a:solidFill>
                  <a:srgbClr val="0091EA"/>
                </a:solidFill>
                <a:effectLst/>
                <a:uLnTx/>
                <a:uFillTx/>
                <a:latin typeface="Source Sans Pro"/>
                <a:ea typeface="Source Sans Pro"/>
                <a:cs typeface="+mn-cs"/>
                <a:sym typeface="Source Sans Pro"/>
              </a:rPr>
              <a:pPr marL="0" marR="0" lvl="0" indent="0" algn="r" defTabSz="914400" rtl="0" eaLnBrk="1" fontAlgn="auto" latinLnBrk="0" hangingPunct="1">
                <a:lnSpc>
                  <a:spcPct val="100000"/>
                </a:lnSpc>
                <a:spcBef>
                  <a:spcPts val="0"/>
                </a:spcBef>
                <a:spcAft>
                  <a:spcPts val="0"/>
                </a:spcAft>
                <a:buClr>
                  <a:srgbClr val="000000"/>
                </a:buClr>
                <a:buSzTx/>
                <a:buFontTx/>
                <a:buNone/>
                <a:tabLst/>
                <a:defRPr/>
              </a:pPr>
              <a:t>21</a:t>
            </a:fld>
            <a:endParaRPr kumimoji="0" lang="en" sz="1200" b="1" i="0" u="none" strike="noStrike" kern="0" cap="none" spc="0" normalizeH="0" baseline="0" noProof="0">
              <a:ln>
                <a:noFill/>
              </a:ln>
              <a:solidFill>
                <a:srgbClr val="0091EA"/>
              </a:solidFill>
              <a:effectLst/>
              <a:uLnTx/>
              <a:uFillTx/>
              <a:latin typeface="Source Sans Pro"/>
              <a:ea typeface="Source Sans Pro"/>
              <a:cs typeface="+mn-cs"/>
              <a:sym typeface="Source Sans Pro"/>
            </a:endParaRPr>
          </a:p>
        </p:txBody>
      </p:sp>
      <p:sp>
        <p:nvSpPr>
          <p:cNvPr id="6" name="Title 5">
            <a:extLst>
              <a:ext uri="{FF2B5EF4-FFF2-40B4-BE49-F238E27FC236}">
                <a16:creationId xmlns:a16="http://schemas.microsoft.com/office/drawing/2014/main" id="{57ABF54C-13D4-4CE5-8121-928DA457A6C5}"/>
              </a:ext>
            </a:extLst>
          </p:cNvPr>
          <p:cNvSpPr>
            <a:spLocks noGrp="1"/>
          </p:cNvSpPr>
          <p:nvPr>
            <p:ph type="title"/>
          </p:nvPr>
        </p:nvSpPr>
        <p:spPr>
          <a:xfrm>
            <a:off x="193488" y="44911"/>
            <a:ext cx="8824215" cy="936900"/>
          </a:xfrm>
        </p:spPr>
        <p:txBody>
          <a:bodyPr>
            <a:noAutofit/>
          </a:bodyPr>
          <a:lstStyle/>
          <a:p>
            <a:r>
              <a:rPr lang="en-US" sz="3000" b="1" dirty="0">
                <a:solidFill>
                  <a:schemeClr val="accent2">
                    <a:lumMod val="75000"/>
                  </a:schemeClr>
                </a:solidFill>
              </a:rPr>
              <a:t>Example</a:t>
            </a:r>
            <a:r>
              <a:rPr lang="en-US" sz="3000" dirty="0"/>
              <a:t>: Mapping of the Key Benefits of Blockchain in Healthcare Software Systems</a:t>
            </a:r>
          </a:p>
        </p:txBody>
      </p:sp>
      <p:sp>
        <p:nvSpPr>
          <p:cNvPr id="8" name="Oval 7">
            <a:extLst>
              <a:ext uri="{FF2B5EF4-FFF2-40B4-BE49-F238E27FC236}">
                <a16:creationId xmlns:a16="http://schemas.microsoft.com/office/drawing/2014/main" id="{34A89764-97CC-4294-A832-298E1E5E3BA4}"/>
              </a:ext>
            </a:extLst>
          </p:cNvPr>
          <p:cNvSpPr/>
          <p:nvPr/>
        </p:nvSpPr>
        <p:spPr>
          <a:xfrm>
            <a:off x="8629834" y="427556"/>
            <a:ext cx="1727455"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Availability</a:t>
            </a:r>
          </a:p>
        </p:txBody>
      </p:sp>
      <p:sp>
        <p:nvSpPr>
          <p:cNvPr id="10" name="Oval 9">
            <a:extLst>
              <a:ext uri="{FF2B5EF4-FFF2-40B4-BE49-F238E27FC236}">
                <a16:creationId xmlns:a16="http://schemas.microsoft.com/office/drawing/2014/main" id="{5AE490E5-0A9C-4EF8-BB5E-00DB91162F36}"/>
              </a:ext>
            </a:extLst>
          </p:cNvPr>
          <p:cNvSpPr/>
          <p:nvPr/>
        </p:nvSpPr>
        <p:spPr>
          <a:xfrm>
            <a:off x="8684420" y="2483567"/>
            <a:ext cx="1661467"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uLnTx/>
                <a:uFillTx/>
                <a:latin typeface="Arial"/>
                <a:ea typeface="+mn-ea"/>
                <a:cs typeface="+mn-cs"/>
                <a:sym typeface="Arial"/>
              </a:rPr>
              <a:t>Performance</a:t>
            </a:r>
          </a:p>
        </p:txBody>
      </p:sp>
      <p:sp>
        <p:nvSpPr>
          <p:cNvPr id="11" name="Oval 10">
            <a:extLst>
              <a:ext uri="{FF2B5EF4-FFF2-40B4-BE49-F238E27FC236}">
                <a16:creationId xmlns:a16="http://schemas.microsoft.com/office/drawing/2014/main" id="{4758C296-4AFC-40A6-A3CE-9DB19F059E99}"/>
              </a:ext>
            </a:extLst>
          </p:cNvPr>
          <p:cNvSpPr/>
          <p:nvPr/>
        </p:nvSpPr>
        <p:spPr>
          <a:xfrm>
            <a:off x="8652640" y="4140758"/>
            <a:ext cx="1704649"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Security</a:t>
            </a:r>
          </a:p>
        </p:txBody>
      </p:sp>
      <p:sp>
        <p:nvSpPr>
          <p:cNvPr id="12" name="Oval 11">
            <a:extLst>
              <a:ext uri="{FF2B5EF4-FFF2-40B4-BE49-F238E27FC236}">
                <a16:creationId xmlns:a16="http://schemas.microsoft.com/office/drawing/2014/main" id="{E07B0C1E-5838-48B1-ABDB-212E677021A9}"/>
              </a:ext>
            </a:extLst>
          </p:cNvPr>
          <p:cNvSpPr/>
          <p:nvPr/>
        </p:nvSpPr>
        <p:spPr>
          <a:xfrm>
            <a:off x="8641238" y="5687143"/>
            <a:ext cx="1813867"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Transparency</a:t>
            </a:r>
          </a:p>
        </p:txBody>
      </p:sp>
      <p:pic>
        <p:nvPicPr>
          <p:cNvPr id="39" name="Picture 38">
            <a:extLst>
              <a:ext uri="{FF2B5EF4-FFF2-40B4-BE49-F238E27FC236}">
                <a16:creationId xmlns:a16="http://schemas.microsoft.com/office/drawing/2014/main" id="{E9F02736-663D-4E7D-A169-DDB302F3C78F}"/>
              </a:ext>
            </a:extLst>
          </p:cNvPr>
          <p:cNvPicPr>
            <a:picLocks noChangeAspect="1"/>
          </p:cNvPicPr>
          <p:nvPr/>
        </p:nvPicPr>
        <p:blipFill>
          <a:blip r:embed="rId3"/>
          <a:stretch>
            <a:fillRect/>
          </a:stretch>
        </p:blipFill>
        <p:spPr>
          <a:xfrm>
            <a:off x="1622490" y="1109464"/>
            <a:ext cx="6395088" cy="5748537"/>
          </a:xfrm>
          <a:prstGeom prst="rect">
            <a:avLst/>
          </a:prstGeom>
        </p:spPr>
      </p:pic>
      <p:cxnSp>
        <p:nvCxnSpPr>
          <p:cNvPr id="41" name="Straight Connector 40">
            <a:extLst>
              <a:ext uri="{FF2B5EF4-FFF2-40B4-BE49-F238E27FC236}">
                <a16:creationId xmlns:a16="http://schemas.microsoft.com/office/drawing/2014/main" id="{7690E5C8-4D9B-402B-B217-B4CD802658EE}"/>
              </a:ext>
            </a:extLst>
          </p:cNvPr>
          <p:cNvCxnSpPr>
            <a:endCxn id="8" idx="2"/>
          </p:cNvCxnSpPr>
          <p:nvPr/>
        </p:nvCxnSpPr>
        <p:spPr>
          <a:xfrm flipV="1">
            <a:off x="6491785" y="884756"/>
            <a:ext cx="2138048" cy="971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0808A92-78A8-4E33-B63E-0154061FA6DE}"/>
              </a:ext>
            </a:extLst>
          </p:cNvPr>
          <p:cNvCxnSpPr>
            <a:endCxn id="8" idx="2"/>
          </p:cNvCxnSpPr>
          <p:nvPr/>
        </p:nvCxnSpPr>
        <p:spPr>
          <a:xfrm flipV="1">
            <a:off x="6502203" y="884757"/>
            <a:ext cx="2127631" cy="159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749E2C-B7F6-4162-B620-93BBB318B2F4}"/>
              </a:ext>
            </a:extLst>
          </p:cNvPr>
          <p:cNvCxnSpPr>
            <a:endCxn id="8" idx="2"/>
          </p:cNvCxnSpPr>
          <p:nvPr/>
        </p:nvCxnSpPr>
        <p:spPr>
          <a:xfrm flipV="1">
            <a:off x="6502203" y="884756"/>
            <a:ext cx="2127631" cy="3256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AD1F22-CA56-4767-8D26-15D191F42BDE}"/>
              </a:ext>
            </a:extLst>
          </p:cNvPr>
          <p:cNvCxnSpPr>
            <a:endCxn id="8" idx="2"/>
          </p:cNvCxnSpPr>
          <p:nvPr/>
        </p:nvCxnSpPr>
        <p:spPr>
          <a:xfrm flipV="1">
            <a:off x="6502203" y="884757"/>
            <a:ext cx="2127631" cy="4863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53587B0-A182-4518-998D-2CE2632BA612}"/>
              </a:ext>
            </a:extLst>
          </p:cNvPr>
          <p:cNvCxnSpPr>
            <a:endCxn id="10" idx="2"/>
          </p:cNvCxnSpPr>
          <p:nvPr/>
        </p:nvCxnSpPr>
        <p:spPr>
          <a:xfrm flipV="1">
            <a:off x="6391667" y="2940767"/>
            <a:ext cx="2292752"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AB8804D-2139-48EB-89B9-D228150C80A6}"/>
              </a:ext>
            </a:extLst>
          </p:cNvPr>
          <p:cNvCxnSpPr>
            <a:endCxn id="11" idx="2"/>
          </p:cNvCxnSpPr>
          <p:nvPr/>
        </p:nvCxnSpPr>
        <p:spPr>
          <a:xfrm>
            <a:off x="6502203" y="4195344"/>
            <a:ext cx="2150437" cy="40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F5E3B5B-B59F-40A5-B1DB-420A0582A8BF}"/>
              </a:ext>
            </a:extLst>
          </p:cNvPr>
          <p:cNvCxnSpPr>
            <a:endCxn id="11" idx="2"/>
          </p:cNvCxnSpPr>
          <p:nvPr/>
        </p:nvCxnSpPr>
        <p:spPr>
          <a:xfrm flipV="1">
            <a:off x="6491785" y="4597958"/>
            <a:ext cx="2160854" cy="2135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3BFE5E3-538A-450A-94D5-FCCB8D8E96BF}"/>
              </a:ext>
            </a:extLst>
          </p:cNvPr>
          <p:cNvCxnSpPr>
            <a:cxnSpLocks/>
            <a:endCxn id="12" idx="2"/>
          </p:cNvCxnSpPr>
          <p:nvPr/>
        </p:nvCxnSpPr>
        <p:spPr>
          <a:xfrm>
            <a:off x="6502203" y="2850717"/>
            <a:ext cx="2139035" cy="3293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7869F01-43C5-4A33-8D3D-87B3D0D53EB7}"/>
              </a:ext>
            </a:extLst>
          </p:cNvPr>
          <p:cNvCxnSpPr>
            <a:endCxn id="12" idx="2"/>
          </p:cNvCxnSpPr>
          <p:nvPr/>
        </p:nvCxnSpPr>
        <p:spPr>
          <a:xfrm flipV="1">
            <a:off x="6491785" y="6144343"/>
            <a:ext cx="2149452" cy="6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7B9704C-B2C2-4E2A-A630-8C5F3BD06BDF}"/>
              </a:ext>
            </a:extLst>
          </p:cNvPr>
          <p:cNvCxnSpPr>
            <a:endCxn id="12" idx="2"/>
          </p:cNvCxnSpPr>
          <p:nvPr/>
        </p:nvCxnSpPr>
        <p:spPr>
          <a:xfrm>
            <a:off x="6391667" y="5077659"/>
            <a:ext cx="2249570" cy="1066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CAB366B-C41A-41A4-93AA-C9ECB424A450}"/>
              </a:ext>
            </a:extLst>
          </p:cNvPr>
          <p:cNvCxnSpPr>
            <a:endCxn id="12" idx="2"/>
          </p:cNvCxnSpPr>
          <p:nvPr/>
        </p:nvCxnSpPr>
        <p:spPr>
          <a:xfrm>
            <a:off x="6352975" y="4822665"/>
            <a:ext cx="2288262" cy="1321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7AE655E-C598-4627-8812-0314B31F3CD6}"/>
              </a:ext>
            </a:extLst>
          </p:cNvPr>
          <p:cNvCxnSpPr>
            <a:endCxn id="12" idx="2"/>
          </p:cNvCxnSpPr>
          <p:nvPr/>
        </p:nvCxnSpPr>
        <p:spPr>
          <a:xfrm>
            <a:off x="6491785" y="3739487"/>
            <a:ext cx="2149452" cy="24048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315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2117-0BC3-40F3-A6F2-CC7F98730B1D}"/>
              </a:ext>
            </a:extLst>
          </p:cNvPr>
          <p:cNvSpPr>
            <a:spLocks noGrp="1"/>
          </p:cNvSpPr>
          <p:nvPr>
            <p:ph type="title"/>
          </p:nvPr>
        </p:nvSpPr>
        <p:spPr>
          <a:xfrm>
            <a:off x="2356685" y="410692"/>
            <a:ext cx="7571700" cy="936900"/>
          </a:xfrm>
        </p:spPr>
        <p:txBody>
          <a:bodyPr/>
          <a:lstStyle/>
          <a:p>
            <a:r>
              <a:rPr lang="en-US" sz="1200" dirty="0"/>
              <a:t>SLR Overview of Results</a:t>
            </a:r>
          </a:p>
        </p:txBody>
      </p:sp>
      <p:sp>
        <p:nvSpPr>
          <p:cNvPr id="3" name="Text Placeholder 2">
            <a:extLst>
              <a:ext uri="{FF2B5EF4-FFF2-40B4-BE49-F238E27FC236}">
                <a16:creationId xmlns:a16="http://schemas.microsoft.com/office/drawing/2014/main" id="{4C2FE8DF-811D-4ED1-B649-C30FAA7CEC49}"/>
              </a:ext>
            </a:extLst>
          </p:cNvPr>
          <p:cNvSpPr>
            <a:spLocks noGrp="1"/>
          </p:cNvSpPr>
          <p:nvPr>
            <p:ph type="body" idx="1"/>
          </p:nvPr>
        </p:nvSpPr>
        <p:spPr>
          <a:xfrm>
            <a:off x="2356685" y="1682133"/>
            <a:ext cx="7839975" cy="4764900"/>
          </a:xfrm>
        </p:spPr>
        <p:txBody>
          <a:bodyPr/>
          <a:lstStyle/>
          <a:p>
            <a:endParaRPr lang="en-US" sz="1200" dirty="0"/>
          </a:p>
        </p:txBody>
      </p:sp>
      <p:sp>
        <p:nvSpPr>
          <p:cNvPr id="4" name="Slide Number Placeholder 3">
            <a:extLst>
              <a:ext uri="{FF2B5EF4-FFF2-40B4-BE49-F238E27FC236}">
                <a16:creationId xmlns:a16="http://schemas.microsoft.com/office/drawing/2014/main" id="{314D2F9E-BBC1-4D15-AF46-752E7BA745A1}"/>
              </a:ext>
            </a:extLst>
          </p:cNvPr>
          <p:cNvSpPr>
            <a:spLocks noGrp="1"/>
          </p:cNvSpPr>
          <p:nvPr>
            <p:ph type="sldNum" idx="12"/>
          </p:nvPr>
        </p:nvSpPr>
        <p:spPr>
          <a:xfrm>
            <a:off x="9974919" y="6333000"/>
            <a:ext cx="548700" cy="5250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200" b="1" i="0" u="none" strike="noStrike" kern="0" cap="none" spc="0" normalizeH="0" baseline="0" noProof="0">
                <a:ln>
                  <a:noFill/>
                </a:ln>
                <a:solidFill>
                  <a:srgbClr val="0091EA"/>
                </a:solidFill>
                <a:effectLst/>
                <a:uLnTx/>
                <a:uFillTx/>
                <a:latin typeface="Source Sans Pro"/>
                <a:ea typeface="Source Sans Pro"/>
                <a:cs typeface="+mn-cs"/>
                <a:sym typeface="Source Sans Pro"/>
              </a:rPr>
              <a:pPr marL="0" marR="0" lvl="0" indent="0" algn="r" defTabSz="914400" rtl="0" eaLnBrk="1" fontAlgn="auto" latinLnBrk="0" hangingPunct="1">
                <a:lnSpc>
                  <a:spcPct val="100000"/>
                </a:lnSpc>
                <a:spcBef>
                  <a:spcPts val="0"/>
                </a:spcBef>
                <a:spcAft>
                  <a:spcPts val="0"/>
                </a:spcAft>
                <a:buClr>
                  <a:srgbClr val="000000"/>
                </a:buClr>
                <a:buSzTx/>
                <a:buFontTx/>
                <a:buNone/>
                <a:tabLst/>
                <a:defRPr/>
              </a:pPr>
              <a:t>22</a:t>
            </a:fld>
            <a:endParaRPr kumimoji="0" lang="en" sz="1200" b="1" i="0" u="none" strike="noStrike" kern="0" cap="none" spc="0" normalizeH="0" baseline="0" noProof="0">
              <a:ln>
                <a:noFill/>
              </a:ln>
              <a:solidFill>
                <a:srgbClr val="0091EA"/>
              </a:solidFill>
              <a:effectLst/>
              <a:uLnTx/>
              <a:uFillTx/>
              <a:latin typeface="Source Sans Pro"/>
              <a:ea typeface="Source Sans Pro"/>
              <a:cs typeface="+mn-cs"/>
              <a:sym typeface="Source Sans Pro"/>
            </a:endParaRPr>
          </a:p>
        </p:txBody>
      </p:sp>
      <p:graphicFrame>
        <p:nvGraphicFramePr>
          <p:cNvPr id="9" name="Diagram 8">
            <a:extLst>
              <a:ext uri="{FF2B5EF4-FFF2-40B4-BE49-F238E27FC236}">
                <a16:creationId xmlns:a16="http://schemas.microsoft.com/office/drawing/2014/main" id="{F96987C0-0FCB-4663-BA25-09D757488163}"/>
              </a:ext>
            </a:extLst>
          </p:cNvPr>
          <p:cNvGraphicFramePr/>
          <p:nvPr>
            <p:extLst>
              <p:ext uri="{D42A27DB-BD31-4B8C-83A1-F6EECF244321}">
                <p14:modId xmlns:p14="http://schemas.microsoft.com/office/powerpoint/2010/main" val="1885313948"/>
              </p:ext>
            </p:extLst>
          </p:nvPr>
        </p:nvGraphicFramePr>
        <p:xfrm>
          <a:off x="1524000" y="0"/>
          <a:ext cx="9144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845A2CD2-D68C-43E5-879B-2076732C0274}"/>
              </a:ext>
            </a:extLst>
          </p:cNvPr>
          <p:cNvSpPr txBox="1">
            <a:spLocks/>
          </p:cNvSpPr>
          <p:nvPr/>
        </p:nvSpPr>
        <p:spPr>
          <a:xfrm>
            <a:off x="47414" y="419307"/>
            <a:ext cx="3479780" cy="158666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US" sz="2000" b="1" i="0" u="none" strike="noStrike" kern="0" cap="none" spc="0" normalizeH="0" baseline="0" noProof="0" dirty="0">
                <a:ln>
                  <a:noFill/>
                </a:ln>
                <a:solidFill>
                  <a:schemeClr val="accent2">
                    <a:lumMod val="75000"/>
                  </a:schemeClr>
                </a:solidFill>
                <a:effectLst/>
                <a:uLnTx/>
                <a:uFillTx/>
                <a:latin typeface="Roboto Slab"/>
                <a:ea typeface="Roboto Slab"/>
                <a:cs typeface="Roboto Slab"/>
                <a:sym typeface="Roboto Slab"/>
              </a:rPr>
              <a:t>Example</a:t>
            </a:r>
            <a:r>
              <a:rPr kumimoji="0" lang="en-US" sz="2000" b="0" i="0" u="none" strike="noStrike" kern="0" cap="none" spc="0" normalizeH="0" baseline="0" noProof="0" dirty="0">
                <a:ln>
                  <a:noFill/>
                </a:ln>
                <a:solidFill>
                  <a:srgbClr val="0091EA"/>
                </a:solidFill>
                <a:effectLst/>
                <a:uLnTx/>
                <a:uFillTx/>
                <a:latin typeface="Roboto Slab"/>
                <a:ea typeface="Roboto Slab"/>
                <a:cs typeface="Roboto Slab"/>
                <a:sym typeface="Roboto Slab"/>
              </a:rPr>
              <a:t>: Mapping of the Key Challenges of Blockchain in Healthcare </a:t>
            </a:r>
          </a:p>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US" sz="2000" b="0" i="0" u="none" strike="noStrike" kern="0" cap="none" spc="0" normalizeH="0" baseline="0" noProof="0" dirty="0">
                <a:ln>
                  <a:noFill/>
                </a:ln>
                <a:solidFill>
                  <a:srgbClr val="0091EA"/>
                </a:solidFill>
                <a:effectLst/>
                <a:uLnTx/>
                <a:uFillTx/>
                <a:latin typeface="Roboto Slab"/>
                <a:ea typeface="Roboto Slab"/>
                <a:cs typeface="Roboto Slab"/>
                <a:sym typeface="Roboto Slab"/>
              </a:rPr>
              <a:t>Software Systems</a:t>
            </a:r>
          </a:p>
        </p:txBody>
      </p:sp>
      <p:cxnSp>
        <p:nvCxnSpPr>
          <p:cNvPr id="10" name="Straight Connector 9">
            <a:extLst>
              <a:ext uri="{FF2B5EF4-FFF2-40B4-BE49-F238E27FC236}">
                <a16:creationId xmlns:a16="http://schemas.microsoft.com/office/drawing/2014/main" id="{B68032AC-8500-4765-B096-17DADA613B3D}"/>
              </a:ext>
            </a:extLst>
          </p:cNvPr>
          <p:cNvCxnSpPr>
            <a:cxnSpLocks/>
          </p:cNvCxnSpPr>
          <p:nvPr/>
        </p:nvCxnSpPr>
        <p:spPr>
          <a:xfrm flipV="1">
            <a:off x="5350696" y="1220223"/>
            <a:ext cx="1070151" cy="1045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D7735A4-E39E-439F-AEF8-A05C4B2BD565}"/>
              </a:ext>
            </a:extLst>
          </p:cNvPr>
          <p:cNvCxnSpPr>
            <a:cxnSpLocks/>
          </p:cNvCxnSpPr>
          <p:nvPr/>
        </p:nvCxnSpPr>
        <p:spPr>
          <a:xfrm flipV="1">
            <a:off x="5319723" y="1188038"/>
            <a:ext cx="1117891" cy="2663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43BDDB-D4EF-448D-9F1B-B7FF516CBE9F}"/>
              </a:ext>
            </a:extLst>
          </p:cNvPr>
          <p:cNvCxnSpPr>
            <a:cxnSpLocks/>
          </p:cNvCxnSpPr>
          <p:nvPr/>
        </p:nvCxnSpPr>
        <p:spPr>
          <a:xfrm>
            <a:off x="5298564" y="2265229"/>
            <a:ext cx="936929" cy="741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219A71-A6BC-49D0-B221-D2E619FB057D}"/>
              </a:ext>
            </a:extLst>
          </p:cNvPr>
          <p:cNvCxnSpPr>
            <a:cxnSpLocks/>
          </p:cNvCxnSpPr>
          <p:nvPr/>
        </p:nvCxnSpPr>
        <p:spPr>
          <a:xfrm flipV="1">
            <a:off x="5282240" y="3017366"/>
            <a:ext cx="936929" cy="833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ADCFEDF-347F-4093-A355-BF9E9F0715BD}"/>
              </a:ext>
            </a:extLst>
          </p:cNvPr>
          <p:cNvCxnSpPr/>
          <p:nvPr/>
        </p:nvCxnSpPr>
        <p:spPr>
          <a:xfrm>
            <a:off x="4764157" y="5396949"/>
            <a:ext cx="1749286" cy="308113"/>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CB6BD8C-4D94-4EC5-9418-837E11B6ED14}"/>
              </a:ext>
            </a:extLst>
          </p:cNvPr>
          <p:cNvSpPr/>
          <p:nvPr/>
        </p:nvSpPr>
        <p:spPr>
          <a:xfrm>
            <a:off x="8664807" y="671322"/>
            <a:ext cx="1858812"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mn-cs"/>
                <a:sym typeface="Arial"/>
              </a:rPr>
              <a:t>Performance and Scalability</a:t>
            </a:r>
          </a:p>
        </p:txBody>
      </p:sp>
      <p:cxnSp>
        <p:nvCxnSpPr>
          <p:cNvPr id="54" name="Straight Connector 53">
            <a:extLst>
              <a:ext uri="{FF2B5EF4-FFF2-40B4-BE49-F238E27FC236}">
                <a16:creationId xmlns:a16="http://schemas.microsoft.com/office/drawing/2014/main" id="{5646C70E-0C19-4103-9BDD-4E11F67AF9D8}"/>
              </a:ext>
            </a:extLst>
          </p:cNvPr>
          <p:cNvCxnSpPr/>
          <p:nvPr/>
        </p:nvCxnSpPr>
        <p:spPr>
          <a:xfrm>
            <a:off x="5603499" y="879142"/>
            <a:ext cx="9099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6AB1C0-E9ED-4FDB-9800-6160350E2E7A}"/>
              </a:ext>
            </a:extLst>
          </p:cNvPr>
          <p:cNvCxnSpPr>
            <a:cxnSpLocks/>
          </p:cNvCxnSpPr>
          <p:nvPr/>
        </p:nvCxnSpPr>
        <p:spPr>
          <a:xfrm>
            <a:off x="5638801" y="965893"/>
            <a:ext cx="693883" cy="860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D38518-6877-4D3C-AA15-0FB1A77DA01C}"/>
              </a:ext>
            </a:extLst>
          </p:cNvPr>
          <p:cNvCxnSpPr>
            <a:cxnSpLocks/>
          </p:cNvCxnSpPr>
          <p:nvPr/>
        </p:nvCxnSpPr>
        <p:spPr>
          <a:xfrm>
            <a:off x="5603500" y="965893"/>
            <a:ext cx="631993" cy="2041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DEB30D2-FC20-400C-B742-1C3CA144E3BB}"/>
              </a:ext>
            </a:extLst>
          </p:cNvPr>
          <p:cNvCxnSpPr>
            <a:cxnSpLocks/>
          </p:cNvCxnSpPr>
          <p:nvPr/>
        </p:nvCxnSpPr>
        <p:spPr>
          <a:xfrm>
            <a:off x="5603499" y="1043609"/>
            <a:ext cx="539036" cy="2683566"/>
          </a:xfrm>
          <a:prstGeom prst="line">
            <a:avLst/>
          </a:prstGeom>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B9DEC80F-AB2B-438A-B8DD-3BC04D54EB7F}"/>
              </a:ext>
            </a:extLst>
          </p:cNvPr>
          <p:cNvSpPr/>
          <p:nvPr/>
        </p:nvSpPr>
        <p:spPr>
          <a:xfrm>
            <a:off x="8514818" y="2136921"/>
            <a:ext cx="2008801"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mn-cs"/>
                <a:sym typeface="Arial"/>
              </a:rPr>
              <a:t>Lack of Incentives and Willingness</a:t>
            </a:r>
          </a:p>
        </p:txBody>
      </p:sp>
      <p:sp>
        <p:nvSpPr>
          <p:cNvPr id="62" name="Oval 61">
            <a:extLst>
              <a:ext uri="{FF2B5EF4-FFF2-40B4-BE49-F238E27FC236}">
                <a16:creationId xmlns:a16="http://schemas.microsoft.com/office/drawing/2014/main" id="{BED0E93E-250F-4EB6-A8FA-2AEF0A7C6CD6}"/>
              </a:ext>
            </a:extLst>
          </p:cNvPr>
          <p:cNvSpPr/>
          <p:nvPr/>
        </p:nvSpPr>
        <p:spPr>
          <a:xfrm>
            <a:off x="8520051" y="3675791"/>
            <a:ext cx="1858812"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mn-cs"/>
                <a:sym typeface="Arial"/>
              </a:rPr>
              <a:t>Usability</a:t>
            </a:r>
          </a:p>
        </p:txBody>
      </p:sp>
      <p:sp>
        <p:nvSpPr>
          <p:cNvPr id="63" name="Oval 62">
            <a:extLst>
              <a:ext uri="{FF2B5EF4-FFF2-40B4-BE49-F238E27FC236}">
                <a16:creationId xmlns:a16="http://schemas.microsoft.com/office/drawing/2014/main" id="{CEE7C9E5-5C4B-4D3D-99E6-BCAEBC42B47F}"/>
              </a:ext>
            </a:extLst>
          </p:cNvPr>
          <p:cNvSpPr/>
          <p:nvPr/>
        </p:nvSpPr>
        <p:spPr>
          <a:xfrm>
            <a:off x="8573518" y="5175867"/>
            <a:ext cx="1858812"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mn-cs"/>
                <a:sym typeface="Arial"/>
              </a:rPr>
              <a:t>Security</a:t>
            </a:r>
          </a:p>
        </p:txBody>
      </p:sp>
      <p:cxnSp>
        <p:nvCxnSpPr>
          <p:cNvPr id="65" name="Straight Connector 64">
            <a:extLst>
              <a:ext uri="{FF2B5EF4-FFF2-40B4-BE49-F238E27FC236}">
                <a16:creationId xmlns:a16="http://schemas.microsoft.com/office/drawing/2014/main" id="{E055E12B-1B1A-4A9C-B834-EF49BC786E2F}"/>
              </a:ext>
            </a:extLst>
          </p:cNvPr>
          <p:cNvCxnSpPr>
            <a:endCxn id="41" idx="2"/>
          </p:cNvCxnSpPr>
          <p:nvPr/>
        </p:nvCxnSpPr>
        <p:spPr>
          <a:xfrm>
            <a:off x="7527235" y="1043610"/>
            <a:ext cx="1137572" cy="84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624672-BA3A-40A7-BDA7-7EDD3C330F36}"/>
              </a:ext>
            </a:extLst>
          </p:cNvPr>
          <p:cNvCxnSpPr>
            <a:cxnSpLocks/>
            <a:endCxn id="41" idx="2"/>
          </p:cNvCxnSpPr>
          <p:nvPr/>
        </p:nvCxnSpPr>
        <p:spPr>
          <a:xfrm flipV="1">
            <a:off x="7422305" y="1128523"/>
            <a:ext cx="1242502" cy="2053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73F2B61-CE62-4B24-ABCD-7F541A791ED2}"/>
              </a:ext>
            </a:extLst>
          </p:cNvPr>
          <p:cNvCxnSpPr>
            <a:endCxn id="62" idx="2"/>
          </p:cNvCxnSpPr>
          <p:nvPr/>
        </p:nvCxnSpPr>
        <p:spPr>
          <a:xfrm>
            <a:off x="7345031" y="4132991"/>
            <a:ext cx="1175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8B21EC1-09B0-4BC8-B4E7-450F7AD5B5AC}"/>
              </a:ext>
            </a:extLst>
          </p:cNvPr>
          <p:cNvCxnSpPr>
            <a:cxnSpLocks/>
            <a:endCxn id="63" idx="2"/>
          </p:cNvCxnSpPr>
          <p:nvPr/>
        </p:nvCxnSpPr>
        <p:spPr>
          <a:xfrm>
            <a:off x="6911010" y="5197687"/>
            <a:ext cx="1662509" cy="435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FD82A81-7445-40CC-A255-21CFB1E82B03}"/>
              </a:ext>
            </a:extLst>
          </p:cNvPr>
          <p:cNvCxnSpPr>
            <a:cxnSpLocks/>
            <a:endCxn id="61" idx="2"/>
          </p:cNvCxnSpPr>
          <p:nvPr/>
        </p:nvCxnSpPr>
        <p:spPr>
          <a:xfrm>
            <a:off x="7527235" y="2206803"/>
            <a:ext cx="987582" cy="387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EBEDBE6-E141-478F-B5C4-731031563DF3}"/>
              </a:ext>
            </a:extLst>
          </p:cNvPr>
          <p:cNvCxnSpPr>
            <a:cxnSpLocks/>
            <a:endCxn id="61" idx="2"/>
          </p:cNvCxnSpPr>
          <p:nvPr/>
        </p:nvCxnSpPr>
        <p:spPr>
          <a:xfrm flipV="1">
            <a:off x="6458773" y="2594121"/>
            <a:ext cx="2056045" cy="3496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2F9A6C1-FA7F-4D70-90A4-553823DC063B}"/>
              </a:ext>
            </a:extLst>
          </p:cNvPr>
          <p:cNvCxnSpPr/>
          <p:nvPr/>
        </p:nvCxnSpPr>
        <p:spPr>
          <a:xfrm>
            <a:off x="5638800" y="1188039"/>
            <a:ext cx="0" cy="34021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797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F8110-A3FF-DDD4-2FBB-9E7A4425BC2B}"/>
              </a:ext>
            </a:extLst>
          </p:cNvPr>
          <p:cNvSpPr>
            <a:spLocks noGrp="1"/>
          </p:cNvSpPr>
          <p:nvPr>
            <p:ph type="title"/>
          </p:nvPr>
        </p:nvSpPr>
        <p:spPr>
          <a:xfrm>
            <a:off x="4970109" y="484632"/>
            <a:ext cx="6730277" cy="1609344"/>
          </a:xfrm>
          <a:ln>
            <a:noFill/>
          </a:ln>
        </p:spPr>
        <p:txBody>
          <a:bodyPr>
            <a:normAutofit/>
          </a:bodyPr>
          <a:lstStyle/>
          <a:p>
            <a:r>
              <a:rPr lang="en-US" sz="3400" b="1" i="0">
                <a:effectLst/>
                <a:latin typeface="Söhne"/>
              </a:rPr>
              <a:t>Economic Impact of Blockchain</a:t>
            </a:r>
            <a:br>
              <a:rPr lang="en-US" sz="3400" b="1" i="0">
                <a:effectLst/>
                <a:latin typeface="Söhne"/>
              </a:rPr>
            </a:br>
            <a:endParaRPr lang="en-US" sz="3400"/>
          </a:p>
        </p:txBody>
      </p:sp>
      <p:pic>
        <p:nvPicPr>
          <p:cNvPr id="6" name="Picture 5" descr="Digital graphs and numbers in 3D">
            <a:extLst>
              <a:ext uri="{FF2B5EF4-FFF2-40B4-BE49-F238E27FC236}">
                <a16:creationId xmlns:a16="http://schemas.microsoft.com/office/drawing/2014/main" id="{C834B7DD-A442-B31A-E35F-0C336AA53243}"/>
              </a:ext>
            </a:extLst>
          </p:cNvPr>
          <p:cNvPicPr>
            <a:picLocks noChangeAspect="1"/>
          </p:cNvPicPr>
          <p:nvPr/>
        </p:nvPicPr>
        <p:blipFill rotWithShape="1">
          <a:blip r:embed="rId4"/>
          <a:srcRect l="31906" r="22866"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9AF6A0FF-B9EE-8A46-4510-826428D1EA26}"/>
              </a:ext>
            </a:extLst>
          </p:cNvPr>
          <p:cNvSpPr>
            <a:spLocks noGrp="1"/>
          </p:cNvSpPr>
          <p:nvPr>
            <p:ph idx="1"/>
          </p:nvPr>
        </p:nvSpPr>
        <p:spPr>
          <a:xfrm>
            <a:off x="4970109" y="2121408"/>
            <a:ext cx="6730276" cy="4050792"/>
          </a:xfrm>
        </p:spPr>
        <p:txBody>
          <a:bodyPr>
            <a:normAutofit fontScale="92500" lnSpcReduction="20000"/>
          </a:bodyPr>
          <a:lstStyle/>
          <a:p>
            <a:pPr>
              <a:buFont typeface="Arial" panose="020B0604020202020204" pitchFamily="34" charset="0"/>
              <a:buChar char="•"/>
            </a:pPr>
            <a:r>
              <a:rPr lang="en-US" sz="3000" b="0" i="0" dirty="0">
                <a:effectLst/>
                <a:latin typeface="Times New Roman" panose="02020603050405020304" pitchFamily="18" charset="0"/>
                <a:cs typeface="Times New Roman" panose="02020603050405020304" pitchFamily="18" charset="0"/>
              </a:rPr>
              <a:t>World Economic Forum's estimate of 10% of global GDP stored using blockchain by 2027.</a:t>
            </a:r>
          </a:p>
          <a:p>
            <a:pPr marL="0" indent="0">
              <a:buNone/>
            </a:pPr>
            <a:endParaRPr lang="en-US" sz="3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000" b="0" i="0" dirty="0">
                <a:effectLst/>
                <a:latin typeface="Times New Roman" panose="02020603050405020304" pitchFamily="18" charset="0"/>
                <a:cs typeface="Times New Roman" panose="02020603050405020304" pitchFamily="18" charset="0"/>
              </a:rPr>
              <a:t>Gartner's projection of $3.1 trillion investment in blockchain technology by 2030.</a:t>
            </a:r>
          </a:p>
          <a:p>
            <a:pPr marL="0" indent="0">
              <a:buNone/>
            </a:pPr>
            <a:endParaRPr lang="en-US" sz="30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000" b="0" i="0" dirty="0">
                <a:effectLst/>
                <a:latin typeface="Times New Roman" panose="02020603050405020304" pitchFamily="18" charset="0"/>
                <a:cs typeface="Times New Roman" panose="02020603050405020304" pitchFamily="18" charset="0"/>
              </a:rPr>
              <a:t>Increasing demand for blockchain-related jobs and higher salaries.</a:t>
            </a:r>
          </a:p>
          <a:p>
            <a:endParaRPr lang="en-US" sz="1800" dirty="0"/>
          </a:p>
        </p:txBody>
      </p:sp>
      <p:grpSp>
        <p:nvGrpSpPr>
          <p:cNvPr id="12" name="Group 11">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83997A09-0C9F-2511-5D9E-C63914B23E7D}"/>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23</a:t>
            </a:fld>
            <a:endParaRPr lang="en-US"/>
          </a:p>
        </p:txBody>
      </p:sp>
    </p:spTree>
    <p:extLst>
      <p:ext uri="{BB962C8B-B14F-4D97-AF65-F5344CB8AC3E}">
        <p14:creationId xmlns:p14="http://schemas.microsoft.com/office/powerpoint/2010/main" val="4095387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36F7-3A7B-B1B2-C425-DB3CD9215078}"/>
              </a:ext>
            </a:extLst>
          </p:cNvPr>
          <p:cNvSpPr>
            <a:spLocks noGrp="1"/>
          </p:cNvSpPr>
          <p:nvPr>
            <p:ph type="title"/>
          </p:nvPr>
        </p:nvSpPr>
        <p:spPr>
          <a:xfrm>
            <a:off x="1069848" y="484632"/>
            <a:ext cx="10058400" cy="1609344"/>
          </a:xfrm>
        </p:spPr>
        <p:txBody>
          <a:bodyPr>
            <a:normAutofit/>
          </a:bodyPr>
          <a:lstStyle/>
          <a:p>
            <a:r>
              <a:rPr lang="en-US" sz="3400" b="1" i="0" dirty="0">
                <a:effectLst/>
                <a:latin typeface="Söhne"/>
              </a:rPr>
              <a:t>Blockchain-Oriented Software Engineering (BOSE)</a:t>
            </a:r>
            <a:br>
              <a:rPr lang="en-US" sz="3400" b="1" i="0" dirty="0">
                <a:effectLst/>
                <a:latin typeface="Söhne"/>
              </a:rPr>
            </a:br>
            <a:endParaRPr lang="en-US" sz="3400" dirty="0"/>
          </a:p>
        </p:txBody>
      </p:sp>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5E7E70E-5831-45A2-1F45-DF5E5555C4B9}"/>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24</a:t>
            </a:fld>
            <a:endParaRPr lang="en-US"/>
          </a:p>
        </p:txBody>
      </p:sp>
      <p:graphicFrame>
        <p:nvGraphicFramePr>
          <p:cNvPr id="6" name="Content Placeholder 2">
            <a:extLst>
              <a:ext uri="{FF2B5EF4-FFF2-40B4-BE49-F238E27FC236}">
                <a16:creationId xmlns:a16="http://schemas.microsoft.com/office/drawing/2014/main" id="{0C9A4202-E4D2-A3EE-DE0C-0907570CAE95}"/>
              </a:ext>
            </a:extLst>
          </p:cNvPr>
          <p:cNvGraphicFramePr>
            <a:graphicFrameLocks noGrp="1"/>
          </p:cNvGraphicFramePr>
          <p:nvPr>
            <p:ph idx="1"/>
            <p:extLst>
              <p:ext uri="{D42A27DB-BD31-4B8C-83A1-F6EECF244321}">
                <p14:modId xmlns:p14="http://schemas.microsoft.com/office/powerpoint/2010/main" val="3502629761"/>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8770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3BCEA90-F7D5-4EC1-9BE2-5A49A20F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533" name="Picture 22532" descr="CPU with binary numbers and blueprint">
            <a:extLst>
              <a:ext uri="{FF2B5EF4-FFF2-40B4-BE49-F238E27FC236}">
                <a16:creationId xmlns:a16="http://schemas.microsoft.com/office/drawing/2014/main" id="{AF86360A-6A3A-4A7E-86F6-C13EAB6A1F59}"/>
              </a:ext>
            </a:extLst>
          </p:cNvPr>
          <p:cNvPicPr>
            <a:picLocks noChangeAspect="1"/>
          </p:cNvPicPr>
          <p:nvPr/>
        </p:nvPicPr>
        <p:blipFill rotWithShape="1">
          <a:blip r:embed="rId3">
            <a:alphaModFix amt="30000"/>
          </a:blip>
          <a:srcRect l="9230" t="9091" r="26133"/>
          <a:stretch/>
        </p:blipFill>
        <p:spPr>
          <a:xfrm>
            <a:off x="2180676" y="0"/>
            <a:ext cx="7830651" cy="6195072"/>
          </a:xfrm>
          <a:prstGeom prst="rect">
            <a:avLst/>
          </a:prstGeom>
        </p:spPr>
      </p:pic>
      <p:sp>
        <p:nvSpPr>
          <p:cNvPr id="194"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29" name="Rectangle 2"/>
          <p:cNvSpPr>
            <a:spLocks noGrp="1" noChangeArrowheads="1"/>
          </p:cNvSpPr>
          <p:nvPr>
            <p:ph type="ctrTitle"/>
          </p:nvPr>
        </p:nvSpPr>
        <p:spPr>
          <a:xfrm>
            <a:off x="1403632" y="914399"/>
            <a:ext cx="9283781" cy="2595563"/>
          </a:xfrm>
        </p:spPr>
        <p:txBody>
          <a:bodyPr>
            <a:normAutofit fontScale="90000"/>
          </a:bodyPr>
          <a:lstStyle/>
          <a:p>
            <a:pPr eaLnBrk="1" hangingPunct="1"/>
            <a:r>
              <a:rPr lang="en-CA" sz="4600" b="1" dirty="0">
                <a:solidFill>
                  <a:schemeClr val="bg1"/>
                </a:solidFill>
                <a:latin typeface="Bell MT" pitchFamily="18" charset="0"/>
              </a:rPr>
              <a:t>Blockchain Engineers Wanted</a:t>
            </a:r>
            <a:br>
              <a:rPr lang="en-CA" sz="4600" b="1" dirty="0">
                <a:solidFill>
                  <a:schemeClr val="bg1"/>
                </a:solidFill>
                <a:latin typeface="Bell MT" pitchFamily="18" charset="0"/>
              </a:rPr>
            </a:br>
            <a:r>
              <a:rPr lang="en-CA" sz="4600" b="1" dirty="0">
                <a:solidFill>
                  <a:schemeClr val="bg1"/>
                </a:solidFill>
                <a:latin typeface="Bell MT" pitchFamily="18" charset="0"/>
              </a:rPr>
              <a:t>An Empirical Analysis on Required Skills, Education, and Experience</a:t>
            </a:r>
            <a:br>
              <a:rPr lang="en-CA" sz="4600" b="1" dirty="0">
                <a:solidFill>
                  <a:schemeClr val="bg1"/>
                </a:solidFill>
                <a:latin typeface="Bell MT" pitchFamily="18" charset="0"/>
              </a:rPr>
            </a:br>
            <a:br>
              <a:rPr lang="en-CA" sz="4600" b="1" dirty="0">
                <a:solidFill>
                  <a:schemeClr val="bg1"/>
                </a:solidFill>
                <a:latin typeface="Bell MT" pitchFamily="18" charset="0"/>
              </a:rPr>
            </a:br>
            <a:r>
              <a:rPr lang="en-CA" sz="4600" b="1" dirty="0">
                <a:solidFill>
                  <a:schemeClr val="bg1"/>
                </a:solidFill>
                <a:latin typeface="Bell MT" pitchFamily="18" charset="0"/>
              </a:rPr>
              <a:t>(Presentation from a Research Study)</a:t>
            </a:r>
          </a:p>
        </p:txBody>
      </p:sp>
      <p:sp>
        <p:nvSpPr>
          <p:cNvPr id="195"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30" name="Rectangle 3"/>
          <p:cNvSpPr>
            <a:spLocks noGrp="1" noChangeArrowheads="1"/>
          </p:cNvSpPr>
          <p:nvPr>
            <p:ph type="subTitle" idx="1"/>
          </p:nvPr>
        </p:nvSpPr>
        <p:spPr>
          <a:xfrm>
            <a:off x="1403632" y="3602037"/>
            <a:ext cx="9283781" cy="2446338"/>
          </a:xfrm>
        </p:spPr>
        <p:txBody>
          <a:bodyPr>
            <a:normAutofit/>
          </a:bodyPr>
          <a:lstStyle/>
          <a:p>
            <a:pPr eaLnBrk="1" hangingPunct="1"/>
            <a:endParaRPr lang="en-US" b="1" dirty="0">
              <a:solidFill>
                <a:schemeClr val="bg1"/>
              </a:solidFill>
              <a:latin typeface="Bell MT" panose="02020503060305020303" pitchFamily="18" charset="0"/>
            </a:endParaRPr>
          </a:p>
          <a:p>
            <a:pPr eaLnBrk="1" hangingPunct="1"/>
            <a:endParaRPr lang="en-US" sz="2000" dirty="0">
              <a:solidFill>
                <a:schemeClr val="bg1"/>
              </a:solidFill>
              <a:latin typeface="Bell MT" pitchFamily="18" charset="0"/>
            </a:endParaRPr>
          </a:p>
        </p:txBody>
      </p:sp>
      <p:sp>
        <p:nvSpPr>
          <p:cNvPr id="196" name="Rectangle 195">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31" name="Rectangle 5"/>
          <p:cNvSpPr>
            <a:spLocks noChangeArrowheads="1"/>
          </p:cNvSpPr>
          <p:nvPr/>
        </p:nvSpPr>
        <p:spPr bwMode="auto">
          <a:xfrm>
            <a:off x="1524001" y="2188647"/>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7B15-9A65-4C23-95E8-8B542BCBA67E}"/>
              </a:ext>
            </a:extLst>
          </p:cNvPr>
          <p:cNvSpPr>
            <a:spLocks noGrp="1"/>
          </p:cNvSpPr>
          <p:nvPr>
            <p:ph type="title"/>
          </p:nvPr>
        </p:nvSpPr>
        <p:spPr>
          <a:xfrm>
            <a:off x="838200" y="365125"/>
            <a:ext cx="11176000" cy="1325563"/>
          </a:xfrm>
        </p:spPr>
        <p:txBody>
          <a:bodyPr/>
          <a:lstStyle/>
          <a:p>
            <a:pPr algn="ctr"/>
            <a:r>
              <a:rPr lang="en-US" dirty="0"/>
              <a:t>Motivation: Is there a need to Investigate the profile of “Blockchain Engineer” role?</a:t>
            </a:r>
          </a:p>
        </p:txBody>
      </p:sp>
      <p:sp>
        <p:nvSpPr>
          <p:cNvPr id="4" name="Slide Number Placeholder 3">
            <a:extLst>
              <a:ext uri="{FF2B5EF4-FFF2-40B4-BE49-F238E27FC236}">
                <a16:creationId xmlns:a16="http://schemas.microsoft.com/office/drawing/2014/main" id="{C3B35B68-8D85-43AA-BA96-AB5A2F27FE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F46000-AEAD-414D-9EFD-A09F1BDE42B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11BF6730-F1D1-4E1F-8343-48C242EDAEBE}"/>
                  </a:ext>
                </a:extLst>
              </p:cNvPr>
              <p:cNvGraphicFramePr>
                <a:graphicFrameLocks noChangeAspect="1"/>
              </p:cNvGraphicFramePr>
              <p:nvPr/>
            </p:nvGraphicFramePr>
            <p:xfrm>
              <a:off x="838200" y="1825625"/>
              <a:ext cx="10515600" cy="4351338"/>
            </p:xfrm>
            <a:graphic>
              <a:graphicData uri="http://schemas.microsoft.com/office/powerpoint/2016/summaryzoom">
                <psuz:summaryZm>
                  <psuz:summaryZmObj sectionId="{F8B2EE69-B741-4B1C-B867-03BC69942646}">
                    <psuz:zmPr id="{56D7AFFE-2A2D-4047-AC76-7B4071EEF226}" transitionDur="1000">
                      <p166:blipFill xmlns:p166="http://schemas.microsoft.com/office/powerpoint/2016/6/main">
                        <a:blip r:embed="rId2"/>
                        <a:stretch>
                          <a:fillRect/>
                        </a:stretch>
                      </p166:blipFill>
                      <p166:spPr xmlns:p166="http://schemas.microsoft.com/office/powerpoint/2016/6/main">
                        <a:xfrm>
                          <a:off x="437054" y="844788"/>
                          <a:ext cx="4732020" cy="2661761"/>
                        </a:xfrm>
                        <a:prstGeom prst="rect">
                          <a:avLst/>
                        </a:prstGeom>
                        <a:ln w="3175">
                          <a:solidFill>
                            <a:prstClr val="ltGray"/>
                          </a:solidFill>
                        </a:ln>
                      </p166:spPr>
                    </psuz:zmPr>
                  </psuz:summaryZmObj>
                  <psuz:summaryZmObj sectionId="{DABDDF44-0369-47EA-AD08-1F6C6D271C85}">
                    <psuz:zmPr id="{C4601A01-8BD5-4DCE-859C-E6D3983C3F94}" transitionDur="1000">
                      <p166:blipFill xmlns:p166="http://schemas.microsoft.com/office/powerpoint/2016/6/main">
                        <a:blip r:embed="rId3"/>
                        <a:stretch>
                          <a:fillRect/>
                        </a:stretch>
                      </p166:blipFill>
                      <p166:spPr xmlns:p166="http://schemas.microsoft.com/office/powerpoint/2016/6/main">
                        <a:xfrm>
                          <a:off x="5346525" y="844788"/>
                          <a:ext cx="4732020" cy="2661761"/>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11BF6730-F1D1-4E1F-8343-48C242EDAEBE}"/>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75254" y="2670413"/>
                  <a:ext cx="4732020" cy="2661761"/>
                </a:xfrm>
                <a:prstGeom prst="rect">
                  <a:avLst/>
                </a:prstGeom>
                <a:ln w="3175">
                  <a:solidFill>
                    <a:prstClr val="ltGray"/>
                  </a:solidFill>
                </a:ln>
              </p:spPr>
            </p:pic>
            <p:pic>
              <p:nvPicPr>
                <p:cNvPr id="5" name="Picture 5">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84725" y="2670413"/>
                  <a:ext cx="4732020" cy="2661761"/>
                </a:xfrm>
                <a:prstGeom prst="rect">
                  <a:avLst/>
                </a:prstGeom>
                <a:ln w="3175">
                  <a:solidFill>
                    <a:prstClr val="ltGray"/>
                  </a:solidFill>
                </a:ln>
              </p:spPr>
            </p:pic>
          </p:grpSp>
        </mc:Fallback>
      </mc:AlternateContent>
    </p:spTree>
    <p:extLst>
      <p:ext uri="{BB962C8B-B14F-4D97-AF65-F5344CB8AC3E}">
        <p14:creationId xmlns:p14="http://schemas.microsoft.com/office/powerpoint/2010/main" val="730039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F58726-CC25-4988-97CF-124EF9588678}"/>
              </a:ext>
            </a:extLst>
          </p:cNvPr>
          <p:cNvSpPr>
            <a:spLocks noGrp="1"/>
          </p:cNvSpPr>
          <p:nvPr>
            <p:ph type="title"/>
          </p:nvPr>
        </p:nvSpPr>
        <p:spPr>
          <a:xfrm>
            <a:off x="190501" y="278535"/>
            <a:ext cx="9895951" cy="1033669"/>
          </a:xfrm>
        </p:spPr>
        <p:txBody>
          <a:bodyPr>
            <a:normAutofit/>
          </a:bodyPr>
          <a:lstStyle/>
          <a:p>
            <a:r>
              <a:rPr lang="en-US" sz="4000" b="1" dirty="0">
                <a:solidFill>
                  <a:srgbClr val="FFFFFF"/>
                </a:solidFill>
              </a:rPr>
              <a:t>The Emerging Role of “Blockchain Engineer”</a:t>
            </a:r>
          </a:p>
        </p:txBody>
      </p:sp>
      <p:sp>
        <p:nvSpPr>
          <p:cNvPr id="3" name="Content Placeholder 2">
            <a:extLst>
              <a:ext uri="{FF2B5EF4-FFF2-40B4-BE49-F238E27FC236}">
                <a16:creationId xmlns:a16="http://schemas.microsoft.com/office/drawing/2014/main" id="{7ECB4DCF-A520-4AB2-984D-22B09D3E28BB}"/>
              </a:ext>
            </a:extLst>
          </p:cNvPr>
          <p:cNvSpPr>
            <a:spLocks noGrp="1"/>
          </p:cNvSpPr>
          <p:nvPr>
            <p:ph idx="1"/>
          </p:nvPr>
        </p:nvSpPr>
        <p:spPr>
          <a:xfrm>
            <a:off x="116134" y="2303813"/>
            <a:ext cx="11959732" cy="3866390"/>
          </a:xfrm>
        </p:spPr>
        <p:txBody>
          <a:bodyPr anchor="ctr">
            <a:noAutofit/>
          </a:bodyPr>
          <a:lstStyle/>
          <a:p>
            <a:pPr algn="just"/>
            <a:r>
              <a:rPr lang="en-US" sz="2000" dirty="0"/>
              <a:t>In synchronous with the growing sphere of blockchain, numerous data points testify the increasing demand for blockchain developers, and engineers. </a:t>
            </a:r>
          </a:p>
          <a:p>
            <a:pPr algn="just"/>
            <a:endParaRPr lang="en-US" sz="2000" dirty="0"/>
          </a:p>
          <a:p>
            <a:pPr lvl="1" algn="just"/>
            <a:r>
              <a:rPr lang="en-US" sz="2000" dirty="0"/>
              <a:t>Glassdoor, a job review site, found 1,775 blockchain-related job openings in the U.S. in 2018 which is an increase of 300 percent compared to one year earlier. </a:t>
            </a:r>
          </a:p>
          <a:p>
            <a:pPr algn="just"/>
            <a:endParaRPr lang="en-US" sz="2000" dirty="0"/>
          </a:p>
          <a:p>
            <a:pPr lvl="1" algn="just"/>
            <a:r>
              <a:rPr lang="en-US" sz="2000" dirty="0"/>
              <a:t>As of December 2020, a search that we conducted for the job title “blockchain engineer” in the U.S. retrieved 4,220 results on LinkedIn.</a:t>
            </a:r>
          </a:p>
          <a:p>
            <a:pPr algn="just"/>
            <a:endParaRPr lang="en-US" sz="2000" dirty="0"/>
          </a:p>
          <a:p>
            <a:pPr algn="just"/>
            <a:r>
              <a:rPr lang="en-US" sz="2000" dirty="0"/>
              <a:t> According to Glassdoor, the median salary for a blockchain-related job opening is 61.8 percent above the U.S. median salary.</a:t>
            </a:r>
          </a:p>
          <a:p>
            <a:pPr algn="just"/>
            <a:endParaRPr lang="en-US" sz="2000" dirty="0"/>
          </a:p>
          <a:p>
            <a:pPr lvl="1" algn="just"/>
            <a:r>
              <a:rPr lang="en-US" sz="2000" dirty="0"/>
              <a:t> The average salary for blockchain jobs is approximately 1.3 times higher than the standard salary for software engineers, according to global statistics provided by Hired.com. </a:t>
            </a:r>
          </a:p>
        </p:txBody>
      </p:sp>
      <p:sp>
        <p:nvSpPr>
          <p:cNvPr id="4" name="Slide Number Placeholder 3">
            <a:extLst>
              <a:ext uri="{FF2B5EF4-FFF2-40B4-BE49-F238E27FC236}">
                <a16:creationId xmlns:a16="http://schemas.microsoft.com/office/drawing/2014/main" id="{CF990B23-4F20-4CD8-BBE1-43C91B077B8A}"/>
              </a:ext>
            </a:extLst>
          </p:cNvPr>
          <p:cNvSpPr>
            <a:spLocks noGrp="1"/>
          </p:cNvSpPr>
          <p:nvPr>
            <p:ph type="sldNum" sz="quarter" idx="12"/>
          </p:nvPr>
        </p:nvSpPr>
        <p:spPr>
          <a:xfrm>
            <a:off x="11704320" y="6455431"/>
            <a:ext cx="445913"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BF46000-AEAD-414D-9EFD-A09F1BDE42B4}"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095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0BF64E-529F-4A6E-BD8F-6AE2EECCCE6F}"/>
              </a:ext>
            </a:extLst>
          </p:cNvPr>
          <p:cNvSpPr>
            <a:spLocks noGrp="1"/>
          </p:cNvSpPr>
          <p:nvPr>
            <p:ph type="title"/>
          </p:nvPr>
        </p:nvSpPr>
        <p:spPr>
          <a:xfrm>
            <a:off x="257698" y="309964"/>
            <a:ext cx="9895951" cy="1033669"/>
          </a:xfrm>
        </p:spPr>
        <p:txBody>
          <a:bodyPr>
            <a:normAutofit/>
          </a:bodyPr>
          <a:lstStyle/>
          <a:p>
            <a:r>
              <a:rPr lang="en-US" sz="4000" dirty="0">
                <a:solidFill>
                  <a:srgbClr val="FFFFFF"/>
                </a:solidFill>
              </a:rPr>
              <a:t>Blockchain Engineering as a Paradigm</a:t>
            </a:r>
          </a:p>
        </p:txBody>
      </p:sp>
      <p:sp>
        <p:nvSpPr>
          <p:cNvPr id="3" name="Content Placeholder 2">
            <a:extLst>
              <a:ext uri="{FF2B5EF4-FFF2-40B4-BE49-F238E27FC236}">
                <a16:creationId xmlns:a16="http://schemas.microsoft.com/office/drawing/2014/main" id="{EACB83D7-5413-42B2-BB30-1E3201C63961}"/>
              </a:ext>
            </a:extLst>
          </p:cNvPr>
          <p:cNvSpPr>
            <a:spLocks noGrp="1"/>
          </p:cNvSpPr>
          <p:nvPr>
            <p:ph idx="1"/>
          </p:nvPr>
        </p:nvSpPr>
        <p:spPr>
          <a:xfrm>
            <a:off x="-3" y="2123503"/>
            <a:ext cx="12090399" cy="4439959"/>
          </a:xfrm>
        </p:spPr>
        <p:txBody>
          <a:bodyPr anchor="ctr">
            <a:normAutofit/>
          </a:bodyPr>
          <a:lstStyle/>
          <a:p>
            <a:pPr algn="just"/>
            <a:r>
              <a:rPr lang="en-US" sz="2400" dirty="0"/>
              <a:t>Unlike traditional software development, blockchain engineers need to secure an immutable and decentralized database hosted on distributed nodes connected through a peer-to-peer network without a pre-existing trust relationship.</a:t>
            </a:r>
          </a:p>
          <a:p>
            <a:pPr algn="just"/>
            <a:endParaRPr lang="en-US" sz="2400" dirty="0"/>
          </a:p>
          <a:p>
            <a:pPr algn="just"/>
            <a:r>
              <a:rPr lang="en-US" sz="2400" dirty="0"/>
              <a:t>The significant differences between blockchain-oriented development and traditional software development motivated the blockchain community to propose a new development paradigm named Blockchain-Oriented Software Engineering (BOSE).</a:t>
            </a:r>
          </a:p>
          <a:p>
            <a:pPr algn="just"/>
            <a:endParaRPr lang="en-US" sz="2400" dirty="0"/>
          </a:p>
          <a:p>
            <a:pPr algn="just"/>
            <a:r>
              <a:rPr lang="en-US" sz="2400" dirty="0"/>
              <a:t>Conversely, despite the increasing popularity of “blockchain engineer” as an emerging role, there is still a significant incongruity regarding the perceptions of this role, responsibilities, and required competencies in the marketplace.</a:t>
            </a:r>
          </a:p>
          <a:p>
            <a:pPr algn="just"/>
            <a:endParaRPr lang="en-US" sz="2400" dirty="0"/>
          </a:p>
        </p:txBody>
      </p:sp>
      <p:sp>
        <p:nvSpPr>
          <p:cNvPr id="4" name="Slide Number Placeholder 3">
            <a:extLst>
              <a:ext uri="{FF2B5EF4-FFF2-40B4-BE49-F238E27FC236}">
                <a16:creationId xmlns:a16="http://schemas.microsoft.com/office/drawing/2014/main" id="{8FE014B2-07A0-482D-9FA9-1A1D4B057062}"/>
              </a:ext>
            </a:extLst>
          </p:cNvPr>
          <p:cNvSpPr>
            <a:spLocks noGrp="1"/>
          </p:cNvSpPr>
          <p:nvPr>
            <p:ph type="sldNum" sz="quarter" idx="12"/>
          </p:nvPr>
        </p:nvSpPr>
        <p:spPr>
          <a:xfrm>
            <a:off x="11704320" y="6455431"/>
            <a:ext cx="445913"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BF46000-AEAD-414D-9EFD-A09F1BDE42B4}"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248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AB61-13F6-4B38-BDBD-F489B7684986}"/>
              </a:ext>
            </a:extLst>
          </p:cNvPr>
          <p:cNvSpPr>
            <a:spLocks noGrp="1"/>
          </p:cNvSpPr>
          <p:nvPr>
            <p:ph type="title"/>
          </p:nvPr>
        </p:nvSpPr>
        <p:spPr/>
        <p:txBody>
          <a:bodyPr/>
          <a:lstStyle/>
          <a:p>
            <a:r>
              <a:rPr lang="en-US" dirty="0"/>
              <a:t>Research Methodology</a:t>
            </a:r>
          </a:p>
        </p:txBody>
      </p:sp>
      <p:sp>
        <p:nvSpPr>
          <p:cNvPr id="4" name="Slide Number Placeholder 3">
            <a:extLst>
              <a:ext uri="{FF2B5EF4-FFF2-40B4-BE49-F238E27FC236}">
                <a16:creationId xmlns:a16="http://schemas.microsoft.com/office/drawing/2014/main" id="{A1966A5F-EDBF-4A76-8441-D2A03FECA7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F46000-AEAD-414D-9EFD-A09F1BDE42B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5FE0EC68-26C4-4E46-9E3B-61D0D423E7B3}"/>
                  </a:ext>
                </a:extLst>
              </p:cNvPr>
              <p:cNvGraphicFramePr>
                <a:graphicFrameLocks noChangeAspect="1"/>
              </p:cNvGraphicFramePr>
              <p:nvPr/>
            </p:nvGraphicFramePr>
            <p:xfrm>
              <a:off x="838200" y="1825625"/>
              <a:ext cx="10515600" cy="4351338"/>
            </p:xfrm>
            <a:graphic>
              <a:graphicData uri="http://schemas.microsoft.com/office/powerpoint/2016/summaryzoom">
                <psuz:summaryZm>
                  <psuz:summaryZmObj sectionId="{D0982304-233B-42B6-9DBC-2FB827A80F99}">
                    <psuz:zmPr id="{1F3DBDF4-5DCE-496A-A9AC-497D508868E9}" transitionDur="1000">
                      <p166:blipFill xmlns:p166="http://schemas.microsoft.com/office/powerpoint/2016/6/main">
                        <a:blip r:embed="rId2"/>
                        <a:stretch>
                          <a:fillRect/>
                        </a:stretch>
                      </p166:blipFill>
                      <p166:spPr xmlns:p166="http://schemas.microsoft.com/office/powerpoint/2016/6/main">
                        <a:xfrm>
                          <a:off x="1711460" y="152297"/>
                          <a:ext cx="3481070" cy="1958102"/>
                        </a:xfrm>
                        <a:prstGeom prst="rect">
                          <a:avLst/>
                        </a:prstGeom>
                        <a:ln w="3175">
                          <a:solidFill>
                            <a:prstClr val="ltGray"/>
                          </a:solidFill>
                        </a:ln>
                      </p166:spPr>
                    </psuz:zmPr>
                  </psuz:summaryZmObj>
                  <psuz:summaryZmObj sectionId="{D2F6B9A5-5547-4471-90DA-DEA148A5901D}">
                    <psuz:zmPr id="{92F8C261-ED3A-4538-A3B6-22EABE026CC2}" transitionDur="1000">
                      <p166:blipFill xmlns:p166="http://schemas.microsoft.com/office/powerpoint/2016/6/main">
                        <a:blip r:embed="rId3"/>
                        <a:stretch>
                          <a:fillRect/>
                        </a:stretch>
                      </p166:blipFill>
                      <p166:spPr xmlns:p166="http://schemas.microsoft.com/office/powerpoint/2016/6/main">
                        <a:xfrm>
                          <a:off x="5323070" y="152297"/>
                          <a:ext cx="3481070" cy="1958102"/>
                        </a:xfrm>
                        <a:prstGeom prst="rect">
                          <a:avLst/>
                        </a:prstGeom>
                        <a:ln w="3175">
                          <a:solidFill>
                            <a:prstClr val="ltGray"/>
                          </a:solidFill>
                        </a:ln>
                      </p166:spPr>
                    </psuz:zmPr>
                  </psuz:summaryZmObj>
                  <psuz:summaryZmObj sectionId="{1A25A5AC-32E8-4BFC-983D-8F50CAF9772E}" offsetFactorX="51875" offsetFactorY="1946">
                    <psuz:zmPr id="{9C233195-767C-4B23-9C70-7BD79E280220}" transitionDur="1000">
                      <p166:blipFill xmlns:p166="http://schemas.microsoft.com/office/powerpoint/2016/6/main">
                        <a:blip r:embed="rId4"/>
                        <a:stretch>
                          <a:fillRect/>
                        </a:stretch>
                      </p166:blipFill>
                      <p166:spPr xmlns:p166="http://schemas.microsoft.com/office/powerpoint/2016/6/main">
                        <a:xfrm>
                          <a:off x="3517265" y="2279044"/>
                          <a:ext cx="3481070" cy="1958102"/>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5FE0EC68-26C4-4E46-9E3B-61D0D423E7B3}"/>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49660" y="1977922"/>
                  <a:ext cx="3481070" cy="1958102"/>
                </a:xfrm>
                <a:prstGeom prst="rect">
                  <a:avLst/>
                </a:prstGeom>
                <a:ln w="3175">
                  <a:solidFill>
                    <a:prstClr val="ltGray"/>
                  </a:solidFill>
                </a:ln>
              </p:spPr>
            </p:pic>
            <p:pic>
              <p:nvPicPr>
                <p:cNvPr id="5" name="Picture 5">
                  <a:hlinkClick r:id="rId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61270" y="1977922"/>
                  <a:ext cx="3481070" cy="1958102"/>
                </a:xfrm>
                <a:prstGeom prst="rect">
                  <a:avLst/>
                </a:prstGeom>
                <a:ln w="3175">
                  <a:solidFill>
                    <a:prstClr val="ltGray"/>
                  </a:solidFill>
                </a:ln>
              </p:spPr>
            </p:pic>
            <p:pic>
              <p:nvPicPr>
                <p:cNvPr id="7" name="Picture 7">
                  <a:hlinkClick r:id="rId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355465" y="4104669"/>
                  <a:ext cx="3481070" cy="1958102"/>
                </a:xfrm>
                <a:prstGeom prst="rect">
                  <a:avLst/>
                </a:prstGeom>
                <a:ln w="3175">
                  <a:solidFill>
                    <a:prstClr val="ltGray"/>
                  </a:solidFill>
                </a:ln>
              </p:spPr>
            </p:pic>
          </p:grpSp>
        </mc:Fallback>
      </mc:AlternateContent>
    </p:spTree>
    <p:extLst>
      <p:ext uri="{BB962C8B-B14F-4D97-AF65-F5344CB8AC3E}">
        <p14:creationId xmlns:p14="http://schemas.microsoft.com/office/powerpoint/2010/main" val="2183887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7848C-38C3-8B16-F952-77FF7EF8BEF0}"/>
              </a:ext>
            </a:extLst>
          </p:cNvPr>
          <p:cNvSpPr>
            <a:spLocks noGrp="1"/>
          </p:cNvSpPr>
          <p:nvPr>
            <p:ph type="title"/>
          </p:nvPr>
        </p:nvSpPr>
        <p:spPr>
          <a:xfrm>
            <a:off x="4970109" y="484632"/>
            <a:ext cx="6730277" cy="1609344"/>
          </a:xfrm>
          <a:ln>
            <a:noFill/>
          </a:ln>
        </p:spPr>
        <p:txBody>
          <a:bodyPr>
            <a:normAutofit/>
          </a:bodyPr>
          <a:lstStyle/>
          <a:p>
            <a:r>
              <a:rPr lang="en-US" sz="4800" dirty="0"/>
              <a:t>1- Technological disruptions</a:t>
            </a:r>
          </a:p>
        </p:txBody>
      </p:sp>
      <p:pic>
        <p:nvPicPr>
          <p:cNvPr id="6" name="Picture 5" descr="CPU with binary numbers and blueprint">
            <a:extLst>
              <a:ext uri="{FF2B5EF4-FFF2-40B4-BE49-F238E27FC236}">
                <a16:creationId xmlns:a16="http://schemas.microsoft.com/office/drawing/2014/main" id="{27FCDA20-9369-AEA7-4C53-B657DD8B3AE7}"/>
              </a:ext>
            </a:extLst>
          </p:cNvPr>
          <p:cNvPicPr>
            <a:picLocks noChangeAspect="1"/>
          </p:cNvPicPr>
          <p:nvPr/>
        </p:nvPicPr>
        <p:blipFill rotWithShape="1">
          <a:blip r:embed="rId4"/>
          <a:srcRect l="33894" r="27993"/>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D071B593-FA5B-1E1D-465A-ADDF342BA2C6}"/>
              </a:ext>
            </a:extLst>
          </p:cNvPr>
          <p:cNvSpPr>
            <a:spLocks noGrp="1"/>
          </p:cNvSpPr>
          <p:nvPr>
            <p:ph idx="1"/>
          </p:nvPr>
        </p:nvSpPr>
        <p:spPr>
          <a:xfrm>
            <a:off x="4970109" y="2121408"/>
            <a:ext cx="6730276" cy="4050792"/>
          </a:xfrm>
        </p:spPr>
        <p:txBody>
          <a:bodyPr>
            <a:noAutofit/>
          </a:bodyPr>
          <a:lstStyle/>
          <a:p>
            <a:pPr algn="just"/>
            <a:r>
              <a:rPr lang="en-US" sz="2800" dirty="0">
                <a:effectLst/>
                <a:latin typeface="Times New Roman" panose="02020603050405020304" pitchFamily="18" charset="0"/>
                <a:ea typeface="Book Antiqua" panose="02040602050305030304" pitchFamily="18" charset="0"/>
                <a:cs typeface="Times New Roman" panose="02020603050405020304" pitchFamily="18" charset="0"/>
              </a:rPr>
              <a:t>There is no question that technological disruption (e.g., AI, IoT, Blockchain) will affect the way that businesses, consumers, or industries function. </a:t>
            </a:r>
          </a:p>
          <a:p>
            <a:pPr algn="just"/>
            <a:r>
              <a:rPr lang="en-US" sz="2800" dirty="0">
                <a:effectLst/>
                <a:latin typeface="Times New Roman" panose="02020603050405020304" pitchFamily="18" charset="0"/>
                <a:ea typeface="Book Antiqua" panose="02040602050305030304" pitchFamily="18" charset="0"/>
                <a:cs typeface="Times New Roman" panose="02020603050405020304" pitchFamily="18" charset="0"/>
              </a:rPr>
              <a:t>These same technologies will also influence the software engineering practices. </a:t>
            </a:r>
          </a:p>
          <a:p>
            <a:pPr algn="just"/>
            <a:r>
              <a:rPr lang="en-US" sz="2800" dirty="0">
                <a:effectLst/>
                <a:latin typeface="Times New Roman" panose="02020603050405020304" pitchFamily="18" charset="0"/>
                <a:ea typeface="Book Antiqua" panose="02040602050305030304" pitchFamily="18" charset="0"/>
                <a:cs typeface="Times New Roman" panose="02020603050405020304" pitchFamily="18" charset="0"/>
              </a:rPr>
              <a:t>We will discuss the relationship between these technologies and the software engineering shortly.</a:t>
            </a:r>
            <a:endParaRPr lang="en-US" sz="2800"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37F2ACBA-CE0E-C18F-D103-CACC230324E1}"/>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3</a:t>
            </a:fld>
            <a:endParaRPr lang="en-US"/>
          </a:p>
        </p:txBody>
      </p:sp>
    </p:spTree>
    <p:extLst>
      <p:ext uri="{BB962C8B-B14F-4D97-AF65-F5344CB8AC3E}">
        <p14:creationId xmlns:p14="http://schemas.microsoft.com/office/powerpoint/2010/main" val="767922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ny question marks on black background">
            <a:extLst>
              <a:ext uri="{FF2B5EF4-FFF2-40B4-BE49-F238E27FC236}">
                <a16:creationId xmlns:a16="http://schemas.microsoft.com/office/drawing/2014/main" id="{9CE9F3B7-80DE-46BA-9656-1E6F2EED97E6}"/>
              </a:ext>
            </a:extLst>
          </p:cNvPr>
          <p:cNvPicPr>
            <a:picLocks noChangeAspect="1"/>
          </p:cNvPicPr>
          <p:nvPr/>
        </p:nvPicPr>
        <p:blipFill rotWithShape="1">
          <a:blip r:embed="rId2"/>
          <a:srcRect t="7787"/>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38B33E-E0DB-44D8-9F56-162E23E219EB}"/>
              </a:ext>
            </a:extLst>
          </p:cNvPr>
          <p:cNvSpPr>
            <a:spLocks noGrp="1"/>
          </p:cNvSpPr>
          <p:nvPr>
            <p:ph type="title"/>
          </p:nvPr>
        </p:nvSpPr>
        <p:spPr>
          <a:xfrm>
            <a:off x="643467" y="321734"/>
            <a:ext cx="6891186" cy="1135737"/>
          </a:xfrm>
        </p:spPr>
        <p:txBody>
          <a:bodyPr vert="horz" lIns="91440" tIns="45720" rIns="91440" bIns="45720" rtlCol="0" anchor="ctr">
            <a:normAutofit/>
          </a:bodyPr>
          <a:lstStyle/>
          <a:p>
            <a:r>
              <a:rPr lang="en-US" sz="3600"/>
              <a:t>Research Questions</a:t>
            </a:r>
          </a:p>
        </p:txBody>
      </p:sp>
      <p:sp>
        <p:nvSpPr>
          <p:cNvPr id="4" name="Rectangle 3">
            <a:extLst>
              <a:ext uri="{FF2B5EF4-FFF2-40B4-BE49-F238E27FC236}">
                <a16:creationId xmlns:a16="http://schemas.microsoft.com/office/drawing/2014/main" id="{1379150B-2634-4B5C-ADC7-F3A3B658EAF2}"/>
              </a:ext>
            </a:extLst>
          </p:cNvPr>
          <p:cNvSpPr/>
          <p:nvPr/>
        </p:nvSpPr>
        <p:spPr>
          <a:xfrm>
            <a:off x="643467" y="1782981"/>
            <a:ext cx="6891187" cy="4393982"/>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RQ1</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What “position” titles are posted for blockchain engineer “roles” in the U.S. job market?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RQ2</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What type of companies are hiring for blockchain engineer “roles” in the U.S. job market?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RQ3</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What skills (blockchain-related, technical, and soft) do blockchain engineers need to possess to match the job demand? Are there correlated skills?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RQ4</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What educational attainment (e.g., degree and/or certification</a:t>
            </a:r>
          </a:p>
        </p:txBody>
      </p:sp>
      <p:grpSp>
        <p:nvGrpSpPr>
          <p:cNvPr id="25" name="Group 2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Isosceles Triangle 2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958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descr="Magnifying glass showing decling performance">
            <a:extLst>
              <a:ext uri="{FF2B5EF4-FFF2-40B4-BE49-F238E27FC236}">
                <a16:creationId xmlns:a16="http://schemas.microsoft.com/office/drawing/2014/main" id="{6162B918-8ECB-4130-AAAB-A72087CEAB9B}"/>
              </a:ext>
            </a:extLst>
          </p:cNvPr>
          <p:cNvPicPr>
            <a:picLocks noChangeAspect="1"/>
          </p:cNvPicPr>
          <p:nvPr/>
        </p:nvPicPr>
        <p:blipFill rotWithShape="1">
          <a:blip r:embed="rId3"/>
          <a:srcRect t="8264" r="9091" b="15127"/>
          <a:stretch/>
        </p:blipFill>
        <p:spPr>
          <a:xfrm>
            <a:off x="20" y="10"/>
            <a:ext cx="12191980" cy="6857990"/>
          </a:xfrm>
          <a:prstGeom prst="rect">
            <a:avLst/>
          </a:prstGeom>
        </p:spPr>
      </p:pic>
      <p:sp>
        <p:nvSpPr>
          <p:cNvPr id="48" name="Rectangle 47">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B5D94C19-687F-4432-9913-A8601CF11B0C}"/>
              </a:ext>
            </a:extLst>
          </p:cNvPr>
          <p:cNvSpPr>
            <a:spLocks noGrp="1"/>
          </p:cNvSpPr>
          <p:nvPr>
            <p:ph type="title"/>
          </p:nvPr>
        </p:nvSpPr>
        <p:spPr>
          <a:xfrm>
            <a:off x="336884" y="148370"/>
            <a:ext cx="6619811" cy="1344975"/>
          </a:xfrm>
        </p:spPr>
        <p:txBody>
          <a:bodyPr vert="horz" lIns="91440" tIns="45720" rIns="91440" bIns="45720" rtlCol="0">
            <a:normAutofit/>
          </a:bodyPr>
          <a:lstStyle/>
          <a:p>
            <a:r>
              <a:rPr lang="en-US" sz="4000" dirty="0"/>
              <a:t>Data Collection</a:t>
            </a:r>
          </a:p>
        </p:txBody>
      </p:sp>
      <p:sp>
        <p:nvSpPr>
          <p:cNvPr id="27" name="Content Placeholder 2">
            <a:extLst>
              <a:ext uri="{FF2B5EF4-FFF2-40B4-BE49-F238E27FC236}">
                <a16:creationId xmlns:a16="http://schemas.microsoft.com/office/drawing/2014/main" id="{9878F70F-8873-45DC-887C-664E773EDFAA}"/>
              </a:ext>
            </a:extLst>
          </p:cNvPr>
          <p:cNvSpPr>
            <a:spLocks noGrp="1"/>
          </p:cNvSpPr>
          <p:nvPr>
            <p:ph idx="1"/>
          </p:nvPr>
        </p:nvSpPr>
        <p:spPr>
          <a:xfrm>
            <a:off x="594109" y="1249680"/>
            <a:ext cx="6940547" cy="4968057"/>
          </a:xfrm>
        </p:spPr>
        <p:txBody>
          <a:bodyPr vert="horz" lIns="91440" tIns="45720" rIns="91440" bIns="45720" rtlCol="0">
            <a:normAutofit/>
          </a:bodyPr>
          <a:lstStyle/>
          <a:p>
            <a:pPr>
              <a:spcAft>
                <a:spcPts val="600"/>
              </a:spcAft>
            </a:pPr>
            <a:r>
              <a:rPr lang="en-US" sz="1700" dirty="0"/>
              <a:t>To analyze the state-of-the-practice of blockchain engineer roles in the U.S., we utilized one of the most popular jobs search tools “LinkedIn”. </a:t>
            </a:r>
          </a:p>
          <a:p>
            <a:pPr>
              <a:spcAft>
                <a:spcPts val="600"/>
              </a:spcAft>
            </a:pPr>
            <a:r>
              <a:rPr lang="en-US" sz="1700" dirty="0"/>
              <a:t>We used a systematic data collection process as defined by Petersen et al., which included the following steps:</a:t>
            </a:r>
          </a:p>
          <a:p>
            <a:pPr marL="0" indent="0">
              <a:buNone/>
            </a:pPr>
            <a:r>
              <a:rPr lang="en-US" sz="1700" dirty="0"/>
              <a:t>1) The search string used for this review was defined as (“blockchain engineer”). </a:t>
            </a:r>
          </a:p>
          <a:p>
            <a:pPr marL="457200" lvl="1"/>
            <a:r>
              <a:rPr lang="en-US" sz="1700" dirty="0"/>
              <a:t>We performed the search using the above string for each of the 50 States.</a:t>
            </a:r>
          </a:p>
          <a:p>
            <a:pPr marL="0" indent="0">
              <a:buNone/>
            </a:pPr>
            <a:r>
              <a:rPr lang="en-US" sz="1700" dirty="0"/>
              <a:t> 2) We initially assessed each retrieved job post based on the following inclusion criteria: </a:t>
            </a:r>
          </a:p>
          <a:p>
            <a:pPr marL="457200" lvl="1"/>
            <a:r>
              <a:rPr lang="en-US" sz="1700" dirty="0"/>
              <a:t>(a) the job post had blockchain development as one of its core tasks </a:t>
            </a:r>
          </a:p>
          <a:p>
            <a:pPr marL="457200" lvl="1"/>
            <a:r>
              <a:rPr lang="en-US" sz="1700" dirty="0"/>
              <a:t>(b) the job post included details of the demanded specific skills set</a:t>
            </a:r>
          </a:p>
          <a:p>
            <a:pPr marL="457200" lvl="1"/>
            <a:r>
              <a:rPr lang="en-US" sz="1700" dirty="0"/>
              <a:t>(c) the job post assumes a full-time position. </a:t>
            </a:r>
          </a:p>
          <a:p>
            <a:pPr marL="0" indent="0">
              <a:buNone/>
            </a:pPr>
            <a:r>
              <a:rPr lang="en-US" sz="1700" dirty="0"/>
              <a:t>3) The first eight job ads that met the inclusion criteria from each search (per state) were included in the final set</a:t>
            </a:r>
          </a:p>
          <a:p>
            <a:endParaRPr lang="en-US" sz="1300" dirty="0"/>
          </a:p>
        </p:txBody>
      </p:sp>
      <p:sp>
        <p:nvSpPr>
          <p:cNvPr id="9" name="Rectangle 8">
            <a:extLst>
              <a:ext uri="{FF2B5EF4-FFF2-40B4-BE49-F238E27FC236}">
                <a16:creationId xmlns:a16="http://schemas.microsoft.com/office/drawing/2014/main" id="{70D76729-4BEE-4D83-9F23-60A014450A67}"/>
              </a:ext>
            </a:extLst>
          </p:cNvPr>
          <p:cNvSpPr/>
          <p:nvPr/>
        </p:nvSpPr>
        <p:spPr>
          <a:xfrm>
            <a:off x="719328" y="1653928"/>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8529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AF9A-0FEA-4D46-9AA2-16EB0338BF21}"/>
              </a:ext>
            </a:extLst>
          </p:cNvPr>
          <p:cNvSpPr>
            <a:spLocks noGrp="1"/>
          </p:cNvSpPr>
          <p:nvPr>
            <p:ph type="title"/>
          </p:nvPr>
        </p:nvSpPr>
        <p:spPr>
          <a:xfrm>
            <a:off x="8343820" y="852675"/>
            <a:ext cx="3053039" cy="1293626"/>
          </a:xfrm>
        </p:spPr>
        <p:txBody>
          <a:bodyPr vert="horz" lIns="91440" tIns="45720" rIns="91440" bIns="45720" rtlCol="0" anchor="ctr">
            <a:normAutofit/>
          </a:bodyPr>
          <a:lstStyle/>
          <a:p>
            <a:r>
              <a:rPr lang="en-US" sz="2800" kern="1200" dirty="0">
                <a:solidFill>
                  <a:schemeClr val="tx1"/>
                </a:solidFill>
                <a:latin typeface="+mj-lt"/>
                <a:ea typeface="+mj-ea"/>
                <a:cs typeface="+mj-cs"/>
              </a:rPr>
              <a:t>Extracting and Analyzing Data</a:t>
            </a:r>
          </a:p>
        </p:txBody>
      </p:sp>
      <p:pic>
        <p:nvPicPr>
          <p:cNvPr id="4" name="Content Placeholder 3">
            <a:extLst>
              <a:ext uri="{FF2B5EF4-FFF2-40B4-BE49-F238E27FC236}">
                <a16:creationId xmlns:a16="http://schemas.microsoft.com/office/drawing/2014/main" id="{F322A81D-F310-4826-B7EB-52F8A2AEB323}"/>
              </a:ext>
            </a:extLst>
          </p:cNvPr>
          <p:cNvPicPr>
            <a:picLocks noGrp="1" noChangeAspect="1"/>
          </p:cNvPicPr>
          <p:nvPr>
            <p:ph idx="1"/>
          </p:nvPr>
        </p:nvPicPr>
        <p:blipFill>
          <a:blip r:embed="rId3"/>
          <a:stretch>
            <a:fillRect/>
          </a:stretch>
        </p:blipFill>
        <p:spPr>
          <a:xfrm>
            <a:off x="795141" y="994351"/>
            <a:ext cx="6739513" cy="4869297"/>
          </a:xfrm>
          <a:prstGeom prst="rect">
            <a:avLst/>
          </a:prstGeom>
        </p:spPr>
      </p:pic>
      <p:sp>
        <p:nvSpPr>
          <p:cNvPr id="5" name="Rectangle 4">
            <a:extLst>
              <a:ext uri="{FF2B5EF4-FFF2-40B4-BE49-F238E27FC236}">
                <a16:creationId xmlns:a16="http://schemas.microsoft.com/office/drawing/2014/main" id="{3677A1A3-A7DE-45B0-8CE4-07FD19102B39}"/>
              </a:ext>
            </a:extLst>
          </p:cNvPr>
          <p:cNvSpPr/>
          <p:nvPr/>
        </p:nvSpPr>
        <p:spPr>
          <a:xfrm>
            <a:off x="8471423" y="2146301"/>
            <a:ext cx="3606277" cy="4495800"/>
          </a:xfrm>
          <a:prstGeom prst="rect">
            <a:avLst/>
          </a:prstGeom>
        </p:spPr>
        <p:txBody>
          <a:bodyPr vert="horz" lIns="91440" tIns="45720" rIns="91440" bIns="45720" rtlCol="0">
            <a:normAutofit fontScale="92500" lnSpcReduction="1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survey form was built using the “Qualtrics XM Platform” to store the extracted data.</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online form is available at the link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http://bit.ly/35BiVd7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analyze the competencies, we executed a free-text analysis using “Text-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iQ</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the quantitative assessment, we used “Stats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iQ</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extracted data file is available online at the link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https://bit.ly/3eucYDY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Shape 33">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821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66A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3242B9-C946-45AD-805B-B3D7AC4B4F25}"/>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RQ1: Job Profiles for Blockchain Engineers</a:t>
            </a:r>
          </a:p>
        </p:txBody>
      </p:sp>
      <p:sp>
        <p:nvSpPr>
          <p:cNvPr id="19" name="Content Placeholder 2">
            <a:extLst>
              <a:ext uri="{FF2B5EF4-FFF2-40B4-BE49-F238E27FC236}">
                <a16:creationId xmlns:a16="http://schemas.microsoft.com/office/drawing/2014/main" id="{A38F470C-459E-47F6-ABB7-2CF28EBCD3EC}"/>
              </a:ext>
            </a:extLst>
          </p:cNvPr>
          <p:cNvSpPr>
            <a:spLocks noGrp="1"/>
          </p:cNvSpPr>
          <p:nvPr>
            <p:ph idx="1"/>
          </p:nvPr>
        </p:nvSpPr>
        <p:spPr>
          <a:xfrm>
            <a:off x="3044010" y="3987283"/>
            <a:ext cx="8652690" cy="2443163"/>
          </a:xfrm>
        </p:spPr>
        <p:txBody>
          <a:bodyPr>
            <a:noAutofit/>
          </a:bodyPr>
          <a:lstStyle/>
          <a:p>
            <a:pPr algn="just"/>
            <a:r>
              <a:rPr lang="en-US" sz="2400" dirty="0"/>
              <a:t>8% used programming languages names to define the position (e.g., Python developer).</a:t>
            </a:r>
          </a:p>
          <a:p>
            <a:pPr algn="just"/>
            <a:r>
              <a:rPr lang="en-US" sz="2400" dirty="0"/>
              <a:t>25.8% of the advertised positions used the “blockchain” keyword in the title. </a:t>
            </a:r>
          </a:p>
          <a:p>
            <a:pPr algn="just"/>
            <a:r>
              <a:rPr lang="en-US" sz="2400" dirty="0"/>
              <a:t>Only a small portion of the overall sample indicated whether it is for frontend development (4.1%), back-end development (3.6%), or a full-stack development (8.6%).</a:t>
            </a:r>
          </a:p>
        </p:txBody>
      </p:sp>
      <p:pic>
        <p:nvPicPr>
          <p:cNvPr id="3" name="Picture 2">
            <a:extLst>
              <a:ext uri="{FF2B5EF4-FFF2-40B4-BE49-F238E27FC236}">
                <a16:creationId xmlns:a16="http://schemas.microsoft.com/office/drawing/2014/main" id="{338B84F6-84FF-4698-B3F0-55787E56B4F7}"/>
              </a:ext>
            </a:extLst>
          </p:cNvPr>
          <p:cNvPicPr>
            <a:picLocks noChangeAspect="1"/>
          </p:cNvPicPr>
          <p:nvPr/>
        </p:nvPicPr>
        <p:blipFill>
          <a:blip r:embed="rId3"/>
          <a:stretch>
            <a:fillRect/>
          </a:stretch>
        </p:blipFill>
        <p:spPr>
          <a:xfrm>
            <a:off x="3633422" y="579954"/>
            <a:ext cx="7864068" cy="3274280"/>
          </a:xfrm>
          <a:prstGeom prst="rect">
            <a:avLst/>
          </a:prstGeom>
        </p:spPr>
      </p:pic>
    </p:spTree>
    <p:extLst>
      <p:ext uri="{BB962C8B-B14F-4D97-AF65-F5344CB8AC3E}">
        <p14:creationId xmlns:p14="http://schemas.microsoft.com/office/powerpoint/2010/main" val="1254392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C1CA-2E44-4C3E-9619-1D14C70921DE}"/>
              </a:ext>
            </a:extLst>
          </p:cNvPr>
          <p:cNvSpPr>
            <a:spLocks noGrp="1"/>
          </p:cNvSpPr>
          <p:nvPr>
            <p:ph type="title"/>
          </p:nvPr>
        </p:nvSpPr>
        <p:spPr>
          <a:xfrm>
            <a:off x="835181" y="4212708"/>
            <a:ext cx="4424430" cy="2036742"/>
          </a:xfrm>
        </p:spPr>
        <p:txBody>
          <a:bodyPr>
            <a:normAutofit/>
          </a:bodyPr>
          <a:lstStyle/>
          <a:p>
            <a:r>
              <a:rPr lang="en-US" sz="4000" dirty="0"/>
              <a:t>RQ2. Hiring Companies Profiles</a:t>
            </a:r>
          </a:p>
        </p:txBody>
      </p:sp>
      <p:pic>
        <p:nvPicPr>
          <p:cNvPr id="5" name="Picture 4" descr="Chart, pie chart&#10;&#10;Description automatically generated">
            <a:extLst>
              <a:ext uri="{FF2B5EF4-FFF2-40B4-BE49-F238E27FC236}">
                <a16:creationId xmlns:a16="http://schemas.microsoft.com/office/drawing/2014/main" id="{650B36D0-AE5D-4237-94E6-2D266A310250}"/>
              </a:ext>
            </a:extLst>
          </p:cNvPr>
          <p:cNvPicPr>
            <a:picLocks noChangeAspect="1"/>
          </p:cNvPicPr>
          <p:nvPr/>
        </p:nvPicPr>
        <p:blipFill>
          <a:blip r:embed="rId3"/>
          <a:stretch>
            <a:fillRect/>
          </a:stretch>
        </p:blipFill>
        <p:spPr>
          <a:xfrm>
            <a:off x="1349530" y="1014921"/>
            <a:ext cx="4953463" cy="2823473"/>
          </a:xfrm>
          <a:prstGeom prst="rect">
            <a:avLst/>
          </a:prstGeom>
          <a:effectLst>
            <a:outerShdw blurRad="406400" dist="317500" dir="5400000" sx="89000" sy="89000" rotWithShape="0">
              <a:prstClr val="black">
                <a:alpha val="15000"/>
              </a:prstClr>
            </a:outerShdw>
          </a:effectLst>
        </p:spPr>
      </p:pic>
      <p:pic>
        <p:nvPicPr>
          <p:cNvPr id="4" name="Content Placeholder 3" descr="Graphical user interface, chart&#10;&#10;Description automatically generated">
            <a:extLst>
              <a:ext uri="{FF2B5EF4-FFF2-40B4-BE49-F238E27FC236}">
                <a16:creationId xmlns:a16="http://schemas.microsoft.com/office/drawing/2014/main" id="{00759CA5-4264-4F22-827D-2A8A4EC7FF0B}"/>
              </a:ext>
            </a:extLst>
          </p:cNvPr>
          <p:cNvPicPr>
            <a:picLocks noChangeAspect="1"/>
          </p:cNvPicPr>
          <p:nvPr/>
        </p:nvPicPr>
        <p:blipFill>
          <a:blip r:embed="rId4"/>
          <a:stretch>
            <a:fillRect/>
          </a:stretch>
        </p:blipFill>
        <p:spPr>
          <a:xfrm>
            <a:off x="6624726" y="934427"/>
            <a:ext cx="4953464" cy="2984461"/>
          </a:xfrm>
          <a:prstGeom prst="rect">
            <a:avLst/>
          </a:prstGeom>
          <a:effectLst>
            <a:outerShdw blurRad="406400" dist="317500" dir="5400000" sx="89000" sy="89000" rotWithShape="0">
              <a:prstClr val="black">
                <a:alpha val="15000"/>
              </a:prstClr>
            </a:outerShdw>
          </a:effectLst>
        </p:spPr>
      </p:pic>
      <p:sp>
        <p:nvSpPr>
          <p:cNvPr id="9" name="Content Placeholder 8">
            <a:extLst>
              <a:ext uri="{FF2B5EF4-FFF2-40B4-BE49-F238E27FC236}">
                <a16:creationId xmlns:a16="http://schemas.microsoft.com/office/drawing/2014/main" id="{0B902D5F-49CB-4DE2-960F-6DD0FECA58B5}"/>
              </a:ext>
            </a:extLst>
          </p:cNvPr>
          <p:cNvSpPr>
            <a:spLocks noGrp="1"/>
          </p:cNvSpPr>
          <p:nvPr>
            <p:ph idx="1"/>
          </p:nvPr>
        </p:nvSpPr>
        <p:spPr>
          <a:xfrm>
            <a:off x="5072063" y="4130586"/>
            <a:ext cx="6943725" cy="2824811"/>
          </a:xfrm>
        </p:spPr>
        <p:txBody>
          <a:bodyPr anchor="ctr">
            <a:normAutofit fontScale="47500" lnSpcReduction="20000"/>
          </a:bodyPr>
          <a:lstStyle/>
          <a:p>
            <a:pPr marL="0" indent="0">
              <a:buNone/>
            </a:pPr>
            <a:endParaRPr lang="en-US" sz="3800" dirty="0"/>
          </a:p>
          <a:p>
            <a:pPr marL="0" indent="0" algn="just">
              <a:buNone/>
            </a:pPr>
            <a:r>
              <a:rPr lang="en-US" sz="3800" dirty="0"/>
              <a:t>Majority came from companies with the main business domain directly related to Information Technology (IT). </a:t>
            </a:r>
          </a:p>
          <a:p>
            <a:pPr marL="0" indent="0" algn="just">
              <a:buNone/>
            </a:pPr>
            <a:endParaRPr lang="en-US" sz="3800" dirty="0"/>
          </a:p>
          <a:p>
            <a:pPr marL="0" indent="0" algn="just">
              <a:buNone/>
            </a:pPr>
            <a:r>
              <a:rPr lang="en-US" sz="3800" dirty="0"/>
              <a:t>Apart from enterprises and established businesses, blockchain is of interest to small companies and startups. </a:t>
            </a:r>
          </a:p>
          <a:p>
            <a:pPr marL="0" indent="0" algn="just">
              <a:buNone/>
            </a:pPr>
            <a:endParaRPr lang="en-US" sz="3800" dirty="0"/>
          </a:p>
          <a:p>
            <a:pPr marL="0" indent="0" algn="just">
              <a:buNone/>
            </a:pPr>
            <a:r>
              <a:rPr lang="en-US" sz="3800" dirty="0"/>
              <a:t>Only 9.1% of the overall sample revealed the blockchain application that the company develops, and only for the 6.8% of the ads, the developed application was cryptocurrency related.</a:t>
            </a:r>
          </a:p>
          <a:p>
            <a:endParaRPr lang="en-US" sz="1100" dirty="0"/>
          </a:p>
          <a:p>
            <a:endParaRPr lang="en-US" sz="1100" dirty="0"/>
          </a:p>
        </p:txBody>
      </p:sp>
    </p:spTree>
    <p:extLst>
      <p:ext uri="{BB962C8B-B14F-4D97-AF65-F5344CB8AC3E}">
        <p14:creationId xmlns:p14="http://schemas.microsoft.com/office/powerpoint/2010/main" val="4224115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1478-10AD-4C79-A6D1-FFF6014A48CE}"/>
              </a:ext>
            </a:extLst>
          </p:cNvPr>
          <p:cNvSpPr>
            <a:spLocks noGrp="1"/>
          </p:cNvSpPr>
          <p:nvPr>
            <p:ph type="title"/>
          </p:nvPr>
        </p:nvSpPr>
        <p:spPr/>
        <p:txBody>
          <a:bodyPr/>
          <a:lstStyle/>
          <a:p>
            <a:r>
              <a:rPr lang="en-US" dirty="0"/>
              <a:t>RQ3: Required competencies</a:t>
            </a:r>
          </a:p>
        </p:txBody>
      </p:sp>
      <p:sp>
        <p:nvSpPr>
          <p:cNvPr id="4" name="Slide Number Placeholder 3">
            <a:extLst>
              <a:ext uri="{FF2B5EF4-FFF2-40B4-BE49-F238E27FC236}">
                <a16:creationId xmlns:a16="http://schemas.microsoft.com/office/drawing/2014/main" id="{EE5B17FE-AEC0-4C64-860A-901B96C382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F46000-AEAD-414D-9EFD-A09F1BDE42B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AC35D595-3B92-4733-A140-81562ABB3DA0}"/>
                  </a:ext>
                </a:extLst>
              </p:cNvPr>
              <p:cNvGraphicFramePr>
                <a:graphicFrameLocks noChangeAspect="1"/>
              </p:cNvGraphicFramePr>
              <p:nvPr/>
            </p:nvGraphicFramePr>
            <p:xfrm>
              <a:off x="838200" y="1825625"/>
              <a:ext cx="10515600" cy="4351338"/>
            </p:xfrm>
            <a:graphic>
              <a:graphicData uri="http://schemas.microsoft.com/office/powerpoint/2016/summaryzoom">
                <psuz:summaryZm>
                  <psuz:summaryZmObj sectionId="{98B6C588-FA63-4721-9BDE-C5CCA21CADAF}">
                    <psuz:zmPr id="{CBB89626-64EC-4536-8011-F7A3CE5301A3}" transitionDur="1000">
                      <p166:blipFill xmlns:p166="http://schemas.microsoft.com/office/powerpoint/2016/6/main">
                        <a:blip r:embed="rId3"/>
                        <a:stretch>
                          <a:fillRect/>
                        </a:stretch>
                      </p166:blipFill>
                      <p166:spPr xmlns:p166="http://schemas.microsoft.com/office/powerpoint/2016/6/main">
                        <a:xfrm>
                          <a:off x="1711460" y="152297"/>
                          <a:ext cx="3481070" cy="1958102"/>
                        </a:xfrm>
                        <a:prstGeom prst="rect">
                          <a:avLst/>
                        </a:prstGeom>
                        <a:ln w="3175">
                          <a:solidFill>
                            <a:prstClr val="ltGray"/>
                          </a:solidFill>
                        </a:ln>
                      </p166:spPr>
                    </psuz:zmPr>
                  </psuz:summaryZmObj>
                  <psuz:summaryZmObj sectionId="{18C893C8-EA12-4209-A227-A5111C7E1842}">
                    <psuz:zmPr id="{EAE26FC9-FCEB-4634-B00B-6FCE1E54853E}" transitionDur="1000">
                      <p166:blipFill xmlns:p166="http://schemas.microsoft.com/office/powerpoint/2016/6/main">
                        <a:blip r:embed="rId4"/>
                        <a:stretch>
                          <a:fillRect/>
                        </a:stretch>
                      </p166:blipFill>
                      <p166:spPr xmlns:p166="http://schemas.microsoft.com/office/powerpoint/2016/6/main">
                        <a:xfrm>
                          <a:off x="5323070" y="152297"/>
                          <a:ext cx="3481070" cy="1958102"/>
                        </a:xfrm>
                        <a:prstGeom prst="rect">
                          <a:avLst/>
                        </a:prstGeom>
                        <a:ln w="3175">
                          <a:solidFill>
                            <a:prstClr val="ltGray"/>
                          </a:solidFill>
                        </a:ln>
                      </p166:spPr>
                    </psuz:zmPr>
                  </psuz:summaryZmObj>
                  <psuz:summaryZmObj sectionId="{688A4A62-163F-49BA-876B-53DF1B50D0B4}" offsetFactorX="57789" offsetFactorY="3113">
                    <psuz:zmPr id="{A47327B3-C25A-4E49-AB33-47565063E880}" transitionDur="1000">
                      <p166:blipFill xmlns:p166="http://schemas.microsoft.com/office/powerpoint/2016/6/main">
                        <a:blip r:embed="rId5"/>
                        <a:stretch>
                          <a:fillRect/>
                        </a:stretch>
                      </p166:blipFill>
                      <p166:spPr xmlns:p166="http://schemas.microsoft.com/office/powerpoint/2016/6/main">
                        <a:xfrm>
                          <a:off x="3723136" y="2301895"/>
                          <a:ext cx="3481070" cy="1958102"/>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AC35D595-3B92-4733-A140-81562ABB3DA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49660" y="1977922"/>
                  <a:ext cx="3481070" cy="1958102"/>
                </a:xfrm>
                <a:prstGeom prst="rect">
                  <a:avLst/>
                </a:prstGeom>
                <a:ln w="3175">
                  <a:solidFill>
                    <a:prstClr val="ltGray"/>
                  </a:solidFill>
                </a:ln>
              </p:spPr>
            </p:pic>
            <p:pic>
              <p:nvPicPr>
                <p:cNvPr id="5" name="Picture 5">
                  <a:hlinkClick r:id="rId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61270" y="1977922"/>
                  <a:ext cx="3481070" cy="1958102"/>
                </a:xfrm>
                <a:prstGeom prst="rect">
                  <a:avLst/>
                </a:prstGeom>
                <a:ln w="3175">
                  <a:solidFill>
                    <a:prstClr val="ltGray"/>
                  </a:solidFill>
                </a:ln>
              </p:spPr>
            </p:pic>
            <p:pic>
              <p:nvPicPr>
                <p:cNvPr id="7" name="Picture 7">
                  <a:hlinkClick r:id="rId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1336" y="4127520"/>
                  <a:ext cx="3481070" cy="1958102"/>
                </a:xfrm>
                <a:prstGeom prst="rect">
                  <a:avLst/>
                </a:prstGeom>
                <a:ln w="3175">
                  <a:solidFill>
                    <a:prstClr val="ltGray"/>
                  </a:solidFill>
                </a:ln>
              </p:spPr>
            </p:pic>
          </p:grpSp>
        </mc:Fallback>
      </mc:AlternateContent>
    </p:spTree>
    <p:extLst>
      <p:ext uri="{BB962C8B-B14F-4D97-AF65-F5344CB8AC3E}">
        <p14:creationId xmlns:p14="http://schemas.microsoft.com/office/powerpoint/2010/main" val="2358775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Metallic spheres connected in mesh">
            <a:extLst>
              <a:ext uri="{FF2B5EF4-FFF2-40B4-BE49-F238E27FC236}">
                <a16:creationId xmlns:a16="http://schemas.microsoft.com/office/drawing/2014/main" id="{1AF10C5A-C54B-40A9-9C5D-07DDCF8EE00F}"/>
              </a:ext>
            </a:extLst>
          </p:cNvPr>
          <p:cNvPicPr>
            <a:picLocks noChangeAspect="1"/>
          </p:cNvPicPr>
          <p:nvPr/>
        </p:nvPicPr>
        <p:blipFill rotWithShape="1">
          <a:blip r:embed="rId3"/>
          <a:srcRect l="9333" r="32630" b="-1"/>
          <a:stretch/>
        </p:blipFill>
        <p:spPr>
          <a:xfrm>
            <a:off x="7757160" y="10"/>
            <a:ext cx="443484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Rectangle 3">
            <a:extLst>
              <a:ext uri="{FF2B5EF4-FFF2-40B4-BE49-F238E27FC236}">
                <a16:creationId xmlns:a16="http://schemas.microsoft.com/office/drawing/2014/main" id="{002E2A3C-8FD3-4512-ADC9-2987FD04C3A2}"/>
              </a:ext>
            </a:extLst>
          </p:cNvPr>
          <p:cNvSpPr/>
          <p:nvPr/>
        </p:nvSpPr>
        <p:spPr>
          <a:xfrm>
            <a:off x="0" y="1021080"/>
            <a:ext cx="10479022" cy="5517515"/>
          </a:xfrm>
          <a:prstGeom prst="rect">
            <a:avLst/>
          </a:prstGeom>
        </p:spPr>
        <p:txBody>
          <a:bodyPr vert="horz" lIns="91440" tIns="45720" rIns="91440" bIns="45720" rtlCol="0">
            <a:no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40.5%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of the overall sample  explicitly asked for working knowledge of blockchain development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The most demand is by far for expertise in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cryptocurrencies</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platforms with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93.2%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Experience with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Ether</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Ethereum</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come in the first place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36.6%</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Competency in the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Bitcoin</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platform came at a second-place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14.9%</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Ripple</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third place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4.3%</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The second-highest demand for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smart contracts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31.6%</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Solidity</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was of particular interest to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16.1%</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of this subsample.</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The third highest demand was for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Hyperledger</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22.4%</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The most popular </a:t>
            </a: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hyperledger</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in this study was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Fabric</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11.2%</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Competency in consensus algorithms came at fourth place with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8%</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Title 1">
            <a:extLst>
              <a:ext uri="{FF2B5EF4-FFF2-40B4-BE49-F238E27FC236}">
                <a16:creationId xmlns:a16="http://schemas.microsoft.com/office/drawing/2014/main" id="{920CDFDF-6B16-458B-927B-E724882F15AD}"/>
              </a:ext>
            </a:extLst>
          </p:cNvPr>
          <p:cNvSpPr>
            <a:spLocks noGrp="1"/>
          </p:cNvSpPr>
          <p:nvPr>
            <p:ph type="title"/>
          </p:nvPr>
        </p:nvSpPr>
        <p:spPr>
          <a:xfrm>
            <a:off x="51818" y="-538528"/>
            <a:ext cx="8092439" cy="1807305"/>
          </a:xfrm>
        </p:spPr>
        <p:txBody>
          <a:bodyPr vert="horz" lIns="91440" tIns="45720" rIns="91440" bIns="45720" rtlCol="0" anchor="ctr">
            <a:normAutofit/>
          </a:bodyPr>
          <a:lstStyle/>
          <a:p>
            <a:r>
              <a:rPr lang="en-US" sz="4100" dirty="0"/>
              <a:t>Required Competencies in Blockchain</a:t>
            </a:r>
          </a:p>
        </p:txBody>
      </p:sp>
    </p:spTree>
    <p:extLst>
      <p:ext uri="{BB962C8B-B14F-4D97-AF65-F5344CB8AC3E}">
        <p14:creationId xmlns:p14="http://schemas.microsoft.com/office/powerpoint/2010/main" val="198979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22B0C-C35D-4493-9F24-1FB1806BB3EE}"/>
              </a:ext>
            </a:extLst>
          </p:cNvPr>
          <p:cNvSpPr>
            <a:spLocks noGrp="1"/>
          </p:cNvSpPr>
          <p:nvPr>
            <p:ph type="title"/>
          </p:nvPr>
        </p:nvSpPr>
        <p:spPr>
          <a:xfrm>
            <a:off x="648928" y="4675886"/>
            <a:ext cx="3685032" cy="1608328"/>
          </a:xfrm>
        </p:spPr>
        <p:txBody>
          <a:bodyPr>
            <a:normAutofit/>
          </a:bodyPr>
          <a:lstStyle/>
          <a:p>
            <a:r>
              <a:rPr lang="en-US" sz="3600"/>
              <a:t>Technical Competencies</a:t>
            </a:r>
          </a:p>
        </p:txBody>
      </p:sp>
      <p:sp>
        <p:nvSpPr>
          <p:cNvPr id="60" name="Rectangle 59">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ounded Rectangle 26">
            <a:extLst>
              <a:ext uri="{FF2B5EF4-FFF2-40B4-BE49-F238E27FC236}">
                <a16:creationId xmlns:a16="http://schemas.microsoft.com/office/drawing/2014/main" id="{1B9CAF73-92E0-421B-9CBB-6CAF38509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Text, table&#10;&#10;Description automatically generated">
            <a:extLst>
              <a:ext uri="{FF2B5EF4-FFF2-40B4-BE49-F238E27FC236}">
                <a16:creationId xmlns:a16="http://schemas.microsoft.com/office/drawing/2014/main" id="{B60FA071-B709-4FE4-99AD-BDD7B5FEE3F5}"/>
              </a:ext>
            </a:extLst>
          </p:cNvPr>
          <p:cNvPicPr>
            <a:picLocks noChangeAspect="1"/>
          </p:cNvPicPr>
          <p:nvPr/>
        </p:nvPicPr>
        <p:blipFill>
          <a:blip r:embed="rId3"/>
          <a:stretch>
            <a:fillRect/>
          </a:stretch>
        </p:blipFill>
        <p:spPr>
          <a:xfrm>
            <a:off x="2268355" y="644525"/>
            <a:ext cx="1719986" cy="3291840"/>
          </a:xfrm>
          <a:prstGeom prst="rect">
            <a:avLst/>
          </a:prstGeom>
        </p:spPr>
      </p:pic>
      <p:sp>
        <p:nvSpPr>
          <p:cNvPr id="64" name="Rounded Rectangle 16">
            <a:extLst>
              <a:ext uri="{FF2B5EF4-FFF2-40B4-BE49-F238E27FC236}">
                <a16:creationId xmlns:a16="http://schemas.microsoft.com/office/drawing/2014/main" id="{A6705D2C-3D75-4306-94DF-E75EE9F2D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C20B184-4BC0-4C76-B67C-6D0A4CDE8976}"/>
              </a:ext>
            </a:extLst>
          </p:cNvPr>
          <p:cNvPicPr>
            <a:picLocks noChangeAspect="1"/>
          </p:cNvPicPr>
          <p:nvPr/>
        </p:nvPicPr>
        <p:blipFill>
          <a:blip r:embed="rId4"/>
          <a:stretch>
            <a:fillRect/>
          </a:stretch>
        </p:blipFill>
        <p:spPr>
          <a:xfrm>
            <a:off x="6576484" y="665373"/>
            <a:ext cx="4974336" cy="3158703"/>
          </a:xfrm>
          <a:prstGeom prst="rect">
            <a:avLst/>
          </a:prstGeom>
        </p:spPr>
      </p:pic>
      <p:sp>
        <p:nvSpPr>
          <p:cNvPr id="31" name="Content Placeholder 2">
            <a:extLst>
              <a:ext uri="{FF2B5EF4-FFF2-40B4-BE49-F238E27FC236}">
                <a16:creationId xmlns:a16="http://schemas.microsoft.com/office/drawing/2014/main" id="{830B9813-D942-4649-B8DD-60BE59BD23EB}"/>
              </a:ext>
            </a:extLst>
          </p:cNvPr>
          <p:cNvSpPr>
            <a:spLocks noGrp="1"/>
          </p:cNvSpPr>
          <p:nvPr>
            <p:ph idx="1"/>
          </p:nvPr>
        </p:nvSpPr>
        <p:spPr>
          <a:xfrm>
            <a:off x="4864100" y="4675886"/>
            <a:ext cx="6675627" cy="2060194"/>
          </a:xfrm>
        </p:spPr>
        <p:txBody>
          <a:bodyPr anchor="ctr">
            <a:normAutofit fontScale="70000" lnSpcReduction="20000"/>
          </a:bodyPr>
          <a:lstStyle/>
          <a:p>
            <a:endParaRPr lang="en-US" sz="1800" dirty="0">
              <a:latin typeface="NimbusRomNo9L-Regu"/>
            </a:endParaRPr>
          </a:p>
          <a:p>
            <a:r>
              <a:rPr lang="en-US" sz="1800" dirty="0"/>
              <a:t>About 15.7% of employers are interested in experts with specialized knowledge in cryptography. </a:t>
            </a:r>
          </a:p>
          <a:p>
            <a:endParaRPr lang="en-US" sz="1800" dirty="0"/>
          </a:p>
          <a:p>
            <a:r>
              <a:rPr lang="en-US" sz="1800" dirty="0"/>
              <a:t>Knowledge of Big Data was requested by the 10.4% of employers.</a:t>
            </a:r>
          </a:p>
          <a:p>
            <a:endParaRPr lang="en-US" sz="1800" dirty="0"/>
          </a:p>
          <a:p>
            <a:r>
              <a:rPr lang="en-US" sz="1800" dirty="0"/>
              <a:t>Both Artificial Intelligence and Machine Learning had the same level of demand (6.6% of employers), and only a smaller fraction (2.8%) ask for experience in the Internet of Things.</a:t>
            </a:r>
          </a:p>
          <a:p>
            <a:endParaRPr lang="en-US" sz="800" dirty="0"/>
          </a:p>
        </p:txBody>
      </p:sp>
    </p:spTree>
    <p:extLst>
      <p:ext uri="{BB962C8B-B14F-4D97-AF65-F5344CB8AC3E}">
        <p14:creationId xmlns:p14="http://schemas.microsoft.com/office/powerpoint/2010/main" val="584243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3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24388C-3D5F-4B12-9591-11C723212A5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dirty="0">
                <a:solidFill>
                  <a:srgbClr val="FFFFFF"/>
                </a:solidFill>
              </a:rPr>
              <a:t>Soft skills competencies</a:t>
            </a:r>
          </a:p>
        </p:txBody>
      </p:sp>
      <p:pic>
        <p:nvPicPr>
          <p:cNvPr id="4" name="Picture 3">
            <a:extLst>
              <a:ext uri="{FF2B5EF4-FFF2-40B4-BE49-F238E27FC236}">
                <a16:creationId xmlns:a16="http://schemas.microsoft.com/office/drawing/2014/main" id="{F3C08FA1-A841-4A94-AAC0-191923BAB2CE}"/>
              </a:ext>
            </a:extLst>
          </p:cNvPr>
          <p:cNvPicPr>
            <a:picLocks noChangeAspect="1"/>
          </p:cNvPicPr>
          <p:nvPr/>
        </p:nvPicPr>
        <p:blipFill>
          <a:blip r:embed="rId3"/>
          <a:stretch>
            <a:fillRect/>
          </a:stretch>
        </p:blipFill>
        <p:spPr>
          <a:xfrm>
            <a:off x="3642360" y="308196"/>
            <a:ext cx="4587240" cy="6109654"/>
          </a:xfrm>
          <a:prstGeom prst="rect">
            <a:avLst/>
          </a:prstGeom>
        </p:spPr>
      </p:pic>
      <p:pic>
        <p:nvPicPr>
          <p:cNvPr id="5" name="Picture 4" descr="White bulbs with a yellow one standing out">
            <a:extLst>
              <a:ext uri="{FF2B5EF4-FFF2-40B4-BE49-F238E27FC236}">
                <a16:creationId xmlns:a16="http://schemas.microsoft.com/office/drawing/2014/main" id="{7BDC6370-F2D0-4203-901D-0C4AD3AD99FA}"/>
              </a:ext>
            </a:extLst>
          </p:cNvPr>
          <p:cNvPicPr>
            <a:picLocks noChangeAspect="1"/>
          </p:cNvPicPr>
          <p:nvPr/>
        </p:nvPicPr>
        <p:blipFill rotWithShape="1">
          <a:blip r:embed="rId4"/>
          <a:srcRect b="15730"/>
          <a:stretch/>
        </p:blipFill>
        <p:spPr>
          <a:xfrm>
            <a:off x="8567928" y="2654995"/>
            <a:ext cx="3456432" cy="1944250"/>
          </a:xfrm>
          <a:prstGeom prst="rect">
            <a:avLst/>
          </a:prstGeom>
        </p:spPr>
      </p:pic>
      <p:sp>
        <p:nvSpPr>
          <p:cNvPr id="6" name="Rectangle 5">
            <a:extLst>
              <a:ext uri="{FF2B5EF4-FFF2-40B4-BE49-F238E27FC236}">
                <a16:creationId xmlns:a16="http://schemas.microsoft.com/office/drawing/2014/main" id="{1DFDB6F0-CC35-4CC2-B97B-D8A21BBFD3C3}"/>
              </a:ext>
            </a:extLst>
          </p:cNvPr>
          <p:cNvSpPr/>
          <p:nvPr/>
        </p:nvSpPr>
        <p:spPr>
          <a:xfrm>
            <a:off x="3642360" y="6417850"/>
            <a:ext cx="7584439" cy="60152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Our study shows that about 31.3% of the ads asked for at least one soft skill.</a:t>
            </a:r>
          </a:p>
        </p:txBody>
      </p:sp>
    </p:spTree>
    <p:extLst>
      <p:ext uri="{BB962C8B-B14F-4D97-AF65-F5344CB8AC3E}">
        <p14:creationId xmlns:p14="http://schemas.microsoft.com/office/powerpoint/2010/main" val="2253971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F60E0D-0F29-4310-BB97-5CF12AF81D45}"/>
              </a:ext>
            </a:extLst>
          </p:cNvPr>
          <p:cNvSpPr>
            <a:spLocks noGrp="1"/>
          </p:cNvSpPr>
          <p:nvPr>
            <p:ph type="title"/>
          </p:nvPr>
        </p:nvSpPr>
        <p:spPr>
          <a:xfrm>
            <a:off x="5568907" y="0"/>
            <a:ext cx="6116549" cy="808355"/>
          </a:xfrm>
        </p:spPr>
        <p:txBody>
          <a:bodyPr vert="horz" lIns="91440" tIns="45720" rIns="91440" bIns="45720" rtlCol="0" anchor="ctr">
            <a:normAutofit fontScale="90000"/>
          </a:bodyPr>
          <a:lstStyle/>
          <a:p>
            <a:r>
              <a:rPr lang="en-US" b="1" dirty="0"/>
              <a:t>RQ4. Education &amp; Experience</a:t>
            </a:r>
          </a:p>
        </p:txBody>
      </p:sp>
      <p:pic>
        <p:nvPicPr>
          <p:cNvPr id="5" name="Picture 4" descr="Abstract blurred public library with bookshelves">
            <a:extLst>
              <a:ext uri="{FF2B5EF4-FFF2-40B4-BE49-F238E27FC236}">
                <a16:creationId xmlns:a16="http://schemas.microsoft.com/office/drawing/2014/main" id="{09DD18AD-3C28-4D47-B327-FC6B01DBD945}"/>
              </a:ext>
            </a:extLst>
          </p:cNvPr>
          <p:cNvPicPr>
            <a:picLocks noChangeAspect="1"/>
          </p:cNvPicPr>
          <p:nvPr/>
        </p:nvPicPr>
        <p:blipFill rotWithShape="1">
          <a:blip r:embed="rId3"/>
          <a:srcRect l="9066" r="313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Rectangle 3">
            <a:extLst>
              <a:ext uri="{FF2B5EF4-FFF2-40B4-BE49-F238E27FC236}">
                <a16:creationId xmlns:a16="http://schemas.microsoft.com/office/drawing/2014/main" id="{0D847FF2-6EE4-4EFA-ACCC-317E1ABC83FC}"/>
              </a:ext>
            </a:extLst>
          </p:cNvPr>
          <p:cNvSpPr/>
          <p:nvPr/>
        </p:nvSpPr>
        <p:spPr>
          <a:xfrm>
            <a:off x="5212464" y="975361"/>
            <a:ext cx="6675120" cy="6217284"/>
          </a:xfrm>
          <a:prstGeom prst="rect">
            <a:avLst/>
          </a:prstGeom>
        </p:spPr>
        <p:txBody>
          <a:bodyPr vert="horz" lIns="91440" tIns="45720" rIns="91440" bIns="45720" rtlCol="0">
            <a:noAutofit/>
          </a:bodyPr>
          <a:lstStyle/>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highest number of job posts (48.8%) ask for completed bachelor degrees as a minimum educational requirement. </a:t>
            </a:r>
          </a:p>
          <a:p>
            <a:pPr marL="457200" marR="0" lvl="1"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Only (3.5%) ask for the completion of a master’s degree or a Ph.D.</a:t>
            </a:r>
          </a:p>
          <a:p>
            <a:pPr marL="457200" marR="0" lvl="1"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47.7% does not specify any degree requirements.</a:t>
            </a: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in ten hiring employers asks for particular certifications. </a:t>
            </a:r>
          </a:p>
          <a:p>
            <a:pPr marL="457200" marR="0" lvl="1"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25% of these mentioned AWS (e.g., AWS Solutions, AWS Architect Associate, AWS Cloud Practitioner, AWS Developer Associate).</a:t>
            </a:r>
          </a:p>
          <a:p>
            <a:pPr marL="457200" marR="0" lvl="1"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15%  referred to any blockchain certification as a requirement.</a:t>
            </a:r>
          </a:p>
          <a:p>
            <a:pPr marL="457200" marR="0" lvl="1"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12.5% of this subsample asks for Oracle certificate. </a:t>
            </a:r>
          </a:p>
          <a:p>
            <a:pPr marL="457200" marR="0" lvl="1"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73.8% of the overall posts listed a minimum of years of experience.</a:t>
            </a:r>
          </a:p>
          <a:p>
            <a:pPr marL="457200" marR="0" lvl="1"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average number for the minimum years of experience from all posts is 4.8 years.</a:t>
            </a:r>
          </a:p>
        </p:txBody>
      </p:sp>
    </p:spTree>
    <p:extLst>
      <p:ext uri="{BB962C8B-B14F-4D97-AF65-F5344CB8AC3E}">
        <p14:creationId xmlns:p14="http://schemas.microsoft.com/office/powerpoint/2010/main" val="461885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5F60A-4286-7B25-C308-A1B1DD30EAF4}"/>
              </a:ext>
            </a:extLst>
          </p:cNvPr>
          <p:cNvSpPr>
            <a:spLocks noGrp="1"/>
          </p:cNvSpPr>
          <p:nvPr>
            <p:ph type="title"/>
          </p:nvPr>
        </p:nvSpPr>
        <p:spPr>
          <a:xfrm>
            <a:off x="4970109" y="484632"/>
            <a:ext cx="6730277" cy="1609344"/>
          </a:xfrm>
          <a:ln>
            <a:noFill/>
          </a:ln>
        </p:spPr>
        <p:txBody>
          <a:bodyPr>
            <a:normAutofit/>
          </a:bodyPr>
          <a:lstStyle/>
          <a:p>
            <a:r>
              <a:rPr lang="en-US" sz="4800"/>
              <a:t>2-Distributed software engineering</a:t>
            </a:r>
          </a:p>
        </p:txBody>
      </p:sp>
      <p:pic>
        <p:nvPicPr>
          <p:cNvPr id="30" name="Picture 29" descr="A 3D pattern of ring shapes connected by lines">
            <a:extLst>
              <a:ext uri="{FF2B5EF4-FFF2-40B4-BE49-F238E27FC236}">
                <a16:creationId xmlns:a16="http://schemas.microsoft.com/office/drawing/2014/main" id="{697DF3CC-F184-2045-E065-AAC297B27C42}"/>
              </a:ext>
            </a:extLst>
          </p:cNvPr>
          <p:cNvPicPr>
            <a:picLocks noChangeAspect="1"/>
          </p:cNvPicPr>
          <p:nvPr/>
        </p:nvPicPr>
        <p:blipFill rotWithShape="1">
          <a:blip r:embed="rId4"/>
          <a:srcRect l="14582" r="47305"/>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DA4DFBD0-055B-545D-294A-6B200E705619}"/>
              </a:ext>
            </a:extLst>
          </p:cNvPr>
          <p:cNvSpPr>
            <a:spLocks noGrp="1"/>
          </p:cNvSpPr>
          <p:nvPr>
            <p:ph idx="1"/>
          </p:nvPr>
        </p:nvSpPr>
        <p:spPr>
          <a:xfrm>
            <a:off x="4650070" y="2121408"/>
            <a:ext cx="7408580" cy="4545694"/>
          </a:xfrm>
        </p:spPr>
        <p:txBody>
          <a:bodyPr>
            <a:normAutofit fontScale="92500"/>
          </a:bodyPr>
          <a:lstStyle/>
          <a:p>
            <a:pPr algn="just"/>
            <a:r>
              <a:rPr lang="en-US" sz="3000" dirty="0">
                <a:effectLst/>
                <a:latin typeface="Times New Roman" panose="02020603050405020304" pitchFamily="18" charset="0"/>
                <a:ea typeface="Book Antiqua" panose="02040602050305030304" pitchFamily="18" charset="0"/>
                <a:cs typeface="Times New Roman" panose="02020603050405020304" pitchFamily="18" charset="0"/>
              </a:rPr>
              <a:t>Moreover, as systems become more and more distributed and divided into a set of components, so do the requirements as well. </a:t>
            </a:r>
          </a:p>
          <a:p>
            <a:pPr algn="just"/>
            <a:endParaRPr lang="en-US" sz="3000" dirty="0">
              <a:effectLst/>
              <a:latin typeface="Times New Roman" panose="02020603050405020304" pitchFamily="18" charset="0"/>
              <a:ea typeface="Book Antiqua" panose="02040602050305030304" pitchFamily="18" charset="0"/>
              <a:cs typeface="Times New Roman" panose="02020603050405020304" pitchFamily="18" charset="0"/>
            </a:endParaRPr>
          </a:p>
          <a:p>
            <a:pPr algn="just"/>
            <a:r>
              <a:rPr lang="en-US" sz="3000" dirty="0">
                <a:effectLst/>
                <a:latin typeface="Times New Roman" panose="02020603050405020304" pitchFamily="18" charset="0"/>
                <a:ea typeface="Book Antiqua" panose="02040602050305030304" pitchFamily="18" charset="0"/>
                <a:cs typeface="Times New Roman" panose="02020603050405020304" pitchFamily="18" charset="0"/>
              </a:rPr>
              <a:t>Globalization, and outsourcing drive the implementation of market-specific features.</a:t>
            </a:r>
          </a:p>
          <a:p>
            <a:pPr algn="just"/>
            <a:endParaRPr lang="en-US" sz="3000" dirty="0">
              <a:effectLst/>
              <a:latin typeface="Times New Roman" panose="02020603050405020304" pitchFamily="18" charset="0"/>
              <a:ea typeface="Book Antiqua" panose="02040602050305030304" pitchFamily="18" charset="0"/>
              <a:cs typeface="Times New Roman" panose="02020603050405020304" pitchFamily="18" charset="0"/>
            </a:endParaRPr>
          </a:p>
          <a:p>
            <a:pPr algn="just"/>
            <a:r>
              <a:rPr lang="en-US" sz="3000" dirty="0">
                <a:effectLst/>
                <a:latin typeface="Times New Roman" panose="02020603050405020304" pitchFamily="18" charset="0"/>
                <a:ea typeface="Book Antiqua" panose="02040602050305030304" pitchFamily="18" charset="0"/>
                <a:cs typeface="Times New Roman" panose="02020603050405020304" pitchFamily="18" charset="0"/>
              </a:rPr>
              <a:t>Stakeholders can be geographically located in multiple certain countries and components sourced from even other countries</a:t>
            </a:r>
            <a:r>
              <a:rPr lang="en-US" sz="3000" dirty="0">
                <a:effectLst/>
                <a:latin typeface="Book Antiqua" panose="02040602050305030304" pitchFamily="18" charset="0"/>
                <a:ea typeface="Book Antiqua" panose="02040602050305030304" pitchFamily="18" charset="0"/>
                <a:cs typeface="Book Antiqua" panose="02040602050305030304" pitchFamily="18" charset="0"/>
              </a:rPr>
              <a:t>.</a:t>
            </a:r>
          </a:p>
          <a:p>
            <a:endParaRPr lang="en-US" sz="1800" dirty="0"/>
          </a:p>
        </p:txBody>
      </p:sp>
      <p:grpSp>
        <p:nvGrpSpPr>
          <p:cNvPr id="36" name="Group 35">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7" name="Oval 36">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8" name="Oval 37">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E9BF2DF7-1CC0-1D0D-B936-42250E1F3390}"/>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a:pPr>
                <a:spcAft>
                  <a:spcPts val="600"/>
                </a:spcAft>
              </a:pPr>
              <a:t>4</a:t>
            </a:fld>
            <a:endParaRPr lang="en-US"/>
          </a:p>
        </p:txBody>
      </p:sp>
    </p:spTree>
    <p:extLst>
      <p:ext uri="{BB962C8B-B14F-4D97-AF65-F5344CB8AC3E}">
        <p14:creationId xmlns:p14="http://schemas.microsoft.com/office/powerpoint/2010/main" val="1989155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EDE14D-D59E-4F4E-B61F-7D157EB23DCC}"/>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t>Insights</a:t>
            </a:r>
          </a:p>
        </p:txBody>
      </p:sp>
      <p:sp>
        <p:nvSpPr>
          <p:cNvPr id="4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4041C46-DBE2-4DF8-9392-EC39A06D62B3}"/>
              </a:ext>
            </a:extLst>
          </p:cNvPr>
          <p:cNvSpPr/>
          <p:nvPr/>
        </p:nvSpPr>
        <p:spPr>
          <a:xfrm>
            <a:off x="574970" y="2093976"/>
            <a:ext cx="6713552" cy="4119172"/>
          </a:xfrm>
          <a:prstGeom prst="rect">
            <a:avLst/>
          </a:prstGeom>
        </p:spPr>
        <p:txBody>
          <a:bodyPr vert="horz" lIns="91440" tIns="45720" rIns="91440" bIns="45720" rtlCol="0" anchor="t">
            <a:noAutofit/>
          </a:bodyPr>
          <a:lstStyle/>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There is a high demand for blockchain professionals with competency in the whole development process, including software design and architecture. Programming skills are fundamental</a:t>
            </a: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Despite being one of the most obvious responsibilities of a blockchain engineer job, fewer job postings explicitly include required experience in blockchain development itself than experiences in programming in general.</a:t>
            </a: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technical experience is valued more than domain specific knowledge. </a:t>
            </a:r>
          </a:p>
          <a:p>
            <a:pPr marL="457200" marR="0" lvl="1"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only 7.5% of the posts require domain knowledge in finance or fintech. </a:t>
            </a:r>
          </a:p>
        </p:txBody>
      </p:sp>
      <p:pic>
        <p:nvPicPr>
          <p:cNvPr id="6" name="Picture 5" descr="One glowing light bulb in sea of unlit bulbs">
            <a:extLst>
              <a:ext uri="{FF2B5EF4-FFF2-40B4-BE49-F238E27FC236}">
                <a16:creationId xmlns:a16="http://schemas.microsoft.com/office/drawing/2014/main" id="{13601BCF-8E3F-441A-8A9C-6113F4C7CDBD}"/>
              </a:ext>
            </a:extLst>
          </p:cNvPr>
          <p:cNvPicPr>
            <a:picLocks noChangeAspect="1"/>
          </p:cNvPicPr>
          <p:nvPr/>
        </p:nvPicPr>
        <p:blipFill rotWithShape="1">
          <a:blip r:embed="rId3"/>
          <a:srcRect l="17772" r="10074"/>
          <a:stretch/>
        </p:blipFill>
        <p:spPr>
          <a:xfrm>
            <a:off x="7675658" y="2093976"/>
            <a:ext cx="3941064" cy="4096512"/>
          </a:xfrm>
          <a:prstGeom prst="rect">
            <a:avLst/>
          </a:prstGeom>
        </p:spPr>
      </p:pic>
    </p:spTree>
    <p:extLst>
      <p:ext uri="{BB962C8B-B14F-4D97-AF65-F5344CB8AC3E}">
        <p14:creationId xmlns:p14="http://schemas.microsoft.com/office/powerpoint/2010/main" val="461691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EDE14D-D59E-4F4E-B61F-7D157EB23DCC}"/>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t>Insights</a:t>
            </a:r>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4041C46-DBE2-4DF8-9392-EC39A06D62B3}"/>
              </a:ext>
            </a:extLst>
          </p:cNvPr>
          <p:cNvSpPr/>
          <p:nvPr/>
        </p:nvSpPr>
        <p:spPr>
          <a:xfrm>
            <a:off x="371473" y="2071316"/>
            <a:ext cx="6932712" cy="4119172"/>
          </a:xfrm>
          <a:prstGeom prst="rect">
            <a:avLst/>
          </a:prstGeom>
        </p:spPr>
        <p:txBody>
          <a:bodyPr vert="horz" lIns="91440" tIns="45720" rIns="91440" bIns="45720" rtlCol="0" anchor="t">
            <a:noAutofit/>
          </a:bodyPr>
          <a:lstStyle/>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Previous experience plays an essential role during the hiring process for a blockchain engineer role and more than the academic degrees and certificates. </a:t>
            </a: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Even with low demand for formal education or certification in blockchain from the current job market, this demand is likely to increase soon</a:t>
            </a: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Even though a small fraction of the overall posts revealed the blockchain platform that the company develops, we can translate the high demand for competency in cryptocurrency platforms into the assumption that cryptocurrency development still dominates the landscape of blockchain engineering.</a:t>
            </a:r>
          </a:p>
        </p:txBody>
      </p:sp>
      <p:pic>
        <p:nvPicPr>
          <p:cNvPr id="6" name="Picture 5" descr="One glowing light bulb in sea of unlit bulbs">
            <a:extLst>
              <a:ext uri="{FF2B5EF4-FFF2-40B4-BE49-F238E27FC236}">
                <a16:creationId xmlns:a16="http://schemas.microsoft.com/office/drawing/2014/main" id="{13601BCF-8E3F-441A-8A9C-6113F4C7CDBD}"/>
              </a:ext>
            </a:extLst>
          </p:cNvPr>
          <p:cNvPicPr>
            <a:picLocks noChangeAspect="1"/>
          </p:cNvPicPr>
          <p:nvPr/>
        </p:nvPicPr>
        <p:blipFill rotWithShape="1">
          <a:blip r:embed="rId3"/>
          <a:srcRect l="17772" r="10074"/>
          <a:stretch/>
        </p:blipFill>
        <p:spPr>
          <a:xfrm>
            <a:off x="7675658" y="2093976"/>
            <a:ext cx="3941064" cy="4096512"/>
          </a:xfrm>
          <a:prstGeom prst="rect">
            <a:avLst/>
          </a:prstGeom>
        </p:spPr>
      </p:pic>
    </p:spTree>
    <p:extLst>
      <p:ext uri="{BB962C8B-B14F-4D97-AF65-F5344CB8AC3E}">
        <p14:creationId xmlns:p14="http://schemas.microsoft.com/office/powerpoint/2010/main" val="2118215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5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5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4B1F3B-FB6A-4AC1-80A1-AEA3002E393A}"/>
              </a:ext>
            </a:extLst>
          </p:cNvPr>
          <p:cNvSpPr>
            <a:spLocks noGrp="1"/>
          </p:cNvSpPr>
          <p:nvPr>
            <p:ph type="ctrTitle"/>
          </p:nvPr>
        </p:nvSpPr>
        <p:spPr>
          <a:xfrm>
            <a:off x="2026693" y="1030406"/>
            <a:ext cx="8147713" cy="3081242"/>
          </a:xfrm>
        </p:spPr>
        <p:txBody>
          <a:bodyPr anchor="ctr">
            <a:normAutofit/>
          </a:bodyPr>
          <a:lstStyle/>
          <a:p>
            <a:r>
              <a:rPr lang="en-US" dirty="0">
                <a:solidFill>
                  <a:schemeClr val="bg1"/>
                </a:solidFill>
              </a:rPr>
              <a:t>Software Engineering and IoT</a:t>
            </a:r>
            <a:endParaRPr lang="en-US" sz="4800" dirty="0">
              <a:solidFill>
                <a:schemeClr val="bg1"/>
              </a:solidFill>
            </a:endParaRPr>
          </a:p>
        </p:txBody>
      </p:sp>
    </p:spTree>
    <p:extLst>
      <p:ext uri="{BB962C8B-B14F-4D97-AF65-F5344CB8AC3E}">
        <p14:creationId xmlns:p14="http://schemas.microsoft.com/office/powerpoint/2010/main" val="2814694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620CE-0B33-FD23-53A1-A58C8D795D3A}"/>
              </a:ext>
            </a:extLst>
          </p:cNvPr>
          <p:cNvSpPr>
            <a:spLocks noGrp="1"/>
          </p:cNvSpPr>
          <p:nvPr>
            <p:ph type="title"/>
          </p:nvPr>
        </p:nvSpPr>
        <p:spPr>
          <a:xfrm>
            <a:off x="4970109" y="484632"/>
            <a:ext cx="6730277" cy="1609344"/>
          </a:xfrm>
          <a:ln>
            <a:noFill/>
          </a:ln>
        </p:spPr>
        <p:txBody>
          <a:bodyPr>
            <a:normAutofit/>
          </a:bodyPr>
          <a:lstStyle/>
          <a:p>
            <a:r>
              <a:rPr lang="en-US" sz="4800"/>
              <a:t>INTRODUCTION OF iot</a:t>
            </a:r>
          </a:p>
        </p:txBody>
      </p:sp>
      <p:pic>
        <p:nvPicPr>
          <p:cNvPr id="6" name="Picture 5" descr="CPU with binary numbers and blueprint">
            <a:extLst>
              <a:ext uri="{FF2B5EF4-FFF2-40B4-BE49-F238E27FC236}">
                <a16:creationId xmlns:a16="http://schemas.microsoft.com/office/drawing/2014/main" id="{FC453DB8-7B8B-DB7A-BAA5-3B04523B1216}"/>
              </a:ext>
            </a:extLst>
          </p:cNvPr>
          <p:cNvPicPr>
            <a:picLocks noChangeAspect="1"/>
          </p:cNvPicPr>
          <p:nvPr/>
        </p:nvPicPr>
        <p:blipFill rotWithShape="1">
          <a:blip r:embed="rId4"/>
          <a:srcRect l="33894" r="27993"/>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4D3E2641-54AA-1F81-D23C-170D9E4323EA}"/>
              </a:ext>
            </a:extLst>
          </p:cNvPr>
          <p:cNvSpPr>
            <a:spLocks noGrp="1"/>
          </p:cNvSpPr>
          <p:nvPr>
            <p:ph idx="1"/>
          </p:nvPr>
        </p:nvSpPr>
        <p:spPr>
          <a:xfrm>
            <a:off x="4970109" y="2121408"/>
            <a:ext cx="6730276" cy="4050792"/>
          </a:xfrm>
        </p:spPr>
        <p:txBody>
          <a:bodyPr>
            <a:normAutofit/>
          </a:bodyPr>
          <a:lstStyle/>
          <a:p>
            <a:pPr>
              <a:buFont typeface="Arial" panose="020B0604020202020204" pitchFamily="34" charset="0"/>
              <a:buChar char="•"/>
            </a:pPr>
            <a:r>
              <a:rPr lang="en-US" sz="3200" b="0" i="0" dirty="0">
                <a:effectLst/>
                <a:latin typeface="Söhne"/>
              </a:rPr>
              <a:t>Definition of the Internet of Things (IoT).</a:t>
            </a:r>
          </a:p>
          <a:p>
            <a:pPr>
              <a:buFont typeface="Arial" panose="020B0604020202020204" pitchFamily="34" charset="0"/>
              <a:buChar char="•"/>
            </a:pPr>
            <a:endParaRPr lang="en-US" sz="3200" b="0" i="0" dirty="0">
              <a:effectLst/>
              <a:latin typeface="Söhne"/>
            </a:endParaRPr>
          </a:p>
          <a:p>
            <a:pPr>
              <a:buFont typeface="Arial" panose="020B0604020202020204" pitchFamily="34" charset="0"/>
              <a:buChar char="•"/>
            </a:pPr>
            <a:r>
              <a:rPr lang="en-US" sz="3200" b="0" i="0" dirty="0">
                <a:effectLst/>
                <a:latin typeface="Söhne"/>
              </a:rPr>
              <a:t>Kevin Ashton's 1999 definition emphasizing uniquely identifiable objects/things connected through the Internet Protocol.</a:t>
            </a:r>
          </a:p>
          <a:p>
            <a:endParaRPr lang="en-US" sz="1800" dirty="0"/>
          </a:p>
        </p:txBody>
      </p:sp>
      <p:grpSp>
        <p:nvGrpSpPr>
          <p:cNvPr id="12" name="Group 11">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C69B24A3-35B8-700B-04D1-3D508FCE079B}"/>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43</a:t>
            </a:fld>
            <a:endParaRPr lang="en-US"/>
          </a:p>
        </p:txBody>
      </p:sp>
    </p:spTree>
    <p:extLst>
      <p:ext uri="{BB962C8B-B14F-4D97-AF65-F5344CB8AC3E}">
        <p14:creationId xmlns:p14="http://schemas.microsoft.com/office/powerpoint/2010/main" val="2683536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931D97-B21B-A669-CB93-3C259BF1A35E}"/>
              </a:ext>
            </a:extLst>
          </p:cNvPr>
          <p:cNvSpPr>
            <a:spLocks noGrp="1"/>
          </p:cNvSpPr>
          <p:nvPr>
            <p:ph type="title"/>
          </p:nvPr>
        </p:nvSpPr>
        <p:spPr>
          <a:xfrm>
            <a:off x="7883612" y="484632"/>
            <a:ext cx="3816774" cy="1609344"/>
          </a:xfrm>
          <a:ln>
            <a:noFill/>
          </a:ln>
        </p:spPr>
        <p:txBody>
          <a:bodyPr>
            <a:normAutofit/>
          </a:bodyPr>
          <a:lstStyle/>
          <a:p>
            <a:r>
              <a:rPr lang="en-US" sz="3200"/>
              <a:t>GROWTH OF IOT</a:t>
            </a:r>
          </a:p>
        </p:txBody>
      </p:sp>
      <p:pic>
        <p:nvPicPr>
          <p:cNvPr id="6" name="Picture 5" descr="Mobile device with apps">
            <a:extLst>
              <a:ext uri="{FF2B5EF4-FFF2-40B4-BE49-F238E27FC236}">
                <a16:creationId xmlns:a16="http://schemas.microsoft.com/office/drawing/2014/main" id="{782F7FB0-BFB2-1CA1-8E74-3102CC012C5F}"/>
              </a:ext>
            </a:extLst>
          </p:cNvPr>
          <p:cNvPicPr>
            <a:picLocks noChangeAspect="1"/>
          </p:cNvPicPr>
          <p:nvPr/>
        </p:nvPicPr>
        <p:blipFill rotWithShape="1">
          <a:blip r:embed="rId4"/>
          <a:srcRect l="38083"/>
          <a:stretch/>
        </p:blipFill>
        <p:spPr>
          <a:xfrm>
            <a:off x="3343" y="10"/>
            <a:ext cx="7548923" cy="6857990"/>
          </a:xfrm>
          <a:prstGeom prst="rect">
            <a:avLst/>
          </a:prstGeom>
        </p:spPr>
      </p:pic>
      <p:sp>
        <p:nvSpPr>
          <p:cNvPr id="3" name="Content Placeholder 2">
            <a:extLst>
              <a:ext uri="{FF2B5EF4-FFF2-40B4-BE49-F238E27FC236}">
                <a16:creationId xmlns:a16="http://schemas.microsoft.com/office/drawing/2014/main" id="{9C36A672-F652-25BC-5D5F-A6F9A993615A}"/>
              </a:ext>
            </a:extLst>
          </p:cNvPr>
          <p:cNvSpPr>
            <a:spLocks noGrp="1"/>
          </p:cNvSpPr>
          <p:nvPr>
            <p:ph idx="1"/>
          </p:nvPr>
        </p:nvSpPr>
        <p:spPr>
          <a:xfrm>
            <a:off x="7883611" y="2121408"/>
            <a:ext cx="3816774" cy="4050792"/>
          </a:xfrm>
        </p:spPr>
        <p:txBody>
          <a:bodyPr>
            <a:normAutofit/>
          </a:bodyPr>
          <a:lstStyle/>
          <a:p>
            <a:pPr algn="just">
              <a:buFont typeface="Arial" panose="020B0604020202020204" pitchFamily="34" charset="0"/>
              <a:buChar char="•"/>
            </a:pPr>
            <a:r>
              <a:rPr lang="en-US" sz="2400" b="0" i="0" dirty="0">
                <a:effectLst/>
                <a:latin typeface="Söhne"/>
              </a:rPr>
              <a:t>Statistics on the growth of IoT devices: 8.4 billion connected things in 2017 (excluding laptops, computers, tablets, and mobile phones).</a:t>
            </a:r>
          </a:p>
          <a:p>
            <a:pPr algn="just">
              <a:buFont typeface="Arial" panose="020B0604020202020204" pitchFamily="34" charset="0"/>
              <a:buChar char="•"/>
            </a:pPr>
            <a:endParaRPr lang="en-US" sz="2400" dirty="0">
              <a:latin typeface="Söhne"/>
            </a:endParaRPr>
          </a:p>
          <a:p>
            <a:pPr algn="just">
              <a:buFont typeface="Arial" panose="020B0604020202020204" pitchFamily="34" charset="0"/>
              <a:buChar char="•"/>
            </a:pPr>
            <a:r>
              <a:rPr lang="en-US" sz="2400" b="0" i="0" dirty="0">
                <a:effectLst/>
                <a:latin typeface="Söhne"/>
              </a:rPr>
              <a:t>Expected growth to 25.1 billion IoT devices by 2025 (according to the GSM Association).</a:t>
            </a:r>
          </a:p>
          <a:p>
            <a:endParaRPr lang="en-US" sz="1600" dirty="0"/>
          </a:p>
        </p:txBody>
      </p:sp>
      <p:grpSp>
        <p:nvGrpSpPr>
          <p:cNvPr id="12" name="Group 11">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FCDEC194-8B18-29F5-2D96-E1D7C20FEA14}"/>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44</a:t>
            </a:fld>
            <a:endParaRPr lang="en-US"/>
          </a:p>
        </p:txBody>
      </p:sp>
    </p:spTree>
    <p:extLst>
      <p:ext uri="{BB962C8B-B14F-4D97-AF65-F5344CB8AC3E}">
        <p14:creationId xmlns:p14="http://schemas.microsoft.com/office/powerpoint/2010/main" val="3075511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8C7FF-31FB-6639-7BA9-B77290448BFA}"/>
              </a:ext>
            </a:extLst>
          </p:cNvPr>
          <p:cNvSpPr>
            <a:spLocks noGrp="1"/>
          </p:cNvSpPr>
          <p:nvPr>
            <p:ph type="title"/>
          </p:nvPr>
        </p:nvSpPr>
        <p:spPr/>
        <p:txBody>
          <a:bodyPr>
            <a:normAutofit/>
          </a:bodyPr>
          <a:lstStyle/>
          <a:p>
            <a:r>
              <a:rPr lang="en-US" b="1" i="0" dirty="0">
                <a:effectLst/>
                <a:latin typeface="Söhne"/>
              </a:rPr>
              <a:t>Challenges in Building IoT Requirements</a:t>
            </a:r>
            <a:br>
              <a:rPr lang="en-US" b="1" i="0" dirty="0">
                <a:effectLst/>
                <a:latin typeface="Söhne"/>
              </a:rPr>
            </a:br>
            <a:endParaRPr lang="en-US" dirty="0"/>
          </a:p>
        </p:txBody>
      </p:sp>
      <p:sp>
        <p:nvSpPr>
          <p:cNvPr id="3" name="Content Placeholder 2">
            <a:extLst>
              <a:ext uri="{FF2B5EF4-FFF2-40B4-BE49-F238E27FC236}">
                <a16:creationId xmlns:a16="http://schemas.microsoft.com/office/drawing/2014/main" id="{8141A2E2-07DF-BD48-A417-A089FD380B07}"/>
              </a:ext>
            </a:extLst>
          </p:cNvPr>
          <p:cNvSpPr>
            <a:spLocks noGrp="1"/>
          </p:cNvSpPr>
          <p:nvPr>
            <p:ph idx="1"/>
          </p:nvPr>
        </p:nvSpPr>
        <p:spPr/>
        <p:txBody>
          <a:bodyPr/>
          <a:lstStyle/>
          <a:p>
            <a:pPr algn="just">
              <a:buFont typeface="Arial" panose="020B0604020202020204" pitchFamily="34" charset="0"/>
              <a:buChar char="•"/>
            </a:pPr>
            <a:r>
              <a:rPr lang="en-US" b="0" i="0" dirty="0">
                <a:solidFill>
                  <a:srgbClr val="374151"/>
                </a:solidFill>
                <a:effectLst/>
                <a:latin typeface="Söhne"/>
              </a:rPr>
              <a:t>The newness of the domain and the need for domain knowledge.</a:t>
            </a:r>
          </a:p>
          <a:p>
            <a:pPr algn="just">
              <a:buFont typeface="Arial" panose="020B0604020202020204" pitchFamily="34" charset="0"/>
              <a:buChar char="•"/>
            </a:pPr>
            <a:r>
              <a:rPr lang="en-US" b="0" i="0" dirty="0">
                <a:solidFill>
                  <a:srgbClr val="374151"/>
                </a:solidFill>
                <a:effectLst/>
                <a:latin typeface="Söhne"/>
              </a:rPr>
              <a:t>Focus on fitness of purpose, wireless interoperability, and energy efficiency.</a:t>
            </a:r>
          </a:p>
          <a:p>
            <a:pPr algn="just">
              <a:buFont typeface="Arial" panose="020B0604020202020204" pitchFamily="34" charset="0"/>
              <a:buChar char="•"/>
            </a:pPr>
            <a:r>
              <a:rPr lang="en-US" b="0" i="0" dirty="0">
                <a:solidFill>
                  <a:srgbClr val="374151"/>
                </a:solidFill>
                <a:effectLst/>
                <a:latin typeface="Söhne"/>
              </a:rPr>
              <a:t>Challenges in eliciting quality requirements, especially in domains like healthcare and education.</a:t>
            </a:r>
          </a:p>
          <a:p>
            <a:endParaRPr lang="en-US" dirty="0"/>
          </a:p>
        </p:txBody>
      </p:sp>
      <p:sp>
        <p:nvSpPr>
          <p:cNvPr id="4" name="Slide Number Placeholder 3">
            <a:extLst>
              <a:ext uri="{FF2B5EF4-FFF2-40B4-BE49-F238E27FC236}">
                <a16:creationId xmlns:a16="http://schemas.microsoft.com/office/drawing/2014/main" id="{267F1748-B375-F170-A6A8-4FA985AEB0D1}"/>
              </a:ext>
            </a:extLst>
          </p:cNvPr>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2025345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adlock on computer motherboard">
            <a:extLst>
              <a:ext uri="{FF2B5EF4-FFF2-40B4-BE49-F238E27FC236}">
                <a16:creationId xmlns:a16="http://schemas.microsoft.com/office/drawing/2014/main" id="{D1746958-D965-563D-FAEA-608FD6E8BB67}"/>
              </a:ext>
            </a:extLst>
          </p:cNvPr>
          <p:cNvPicPr>
            <a:picLocks noChangeAspect="1"/>
          </p:cNvPicPr>
          <p:nvPr/>
        </p:nvPicPr>
        <p:blipFill rotWithShape="1">
          <a:blip r:embed="rId2"/>
          <a:srcRect l="11994" r="35347" b="-2"/>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3345E7-6F5A-A794-0797-C6529DA8C4BB}"/>
              </a:ext>
            </a:extLst>
          </p:cNvPr>
          <p:cNvSpPr>
            <a:spLocks noGrp="1"/>
          </p:cNvSpPr>
          <p:nvPr>
            <p:ph type="title"/>
          </p:nvPr>
        </p:nvSpPr>
        <p:spPr>
          <a:xfrm>
            <a:off x="6115317" y="405685"/>
            <a:ext cx="5464968" cy="1559301"/>
          </a:xfrm>
        </p:spPr>
        <p:txBody>
          <a:bodyPr>
            <a:normAutofit/>
          </a:bodyPr>
          <a:lstStyle/>
          <a:p>
            <a:r>
              <a:rPr lang="en-US" sz="4000" b="1" i="0">
                <a:effectLst/>
                <a:latin typeface="Söhne"/>
              </a:rPr>
              <a:t>Security Concerns in IoT</a:t>
            </a:r>
            <a:br>
              <a:rPr lang="en-US" sz="4000" b="1" i="0">
                <a:effectLst/>
                <a:latin typeface="Söhne"/>
              </a:rPr>
            </a:br>
            <a:endParaRPr lang="en-US" sz="4000"/>
          </a:p>
        </p:txBody>
      </p:sp>
      <p:sp>
        <p:nvSpPr>
          <p:cNvPr id="3" name="Content Placeholder 2">
            <a:extLst>
              <a:ext uri="{FF2B5EF4-FFF2-40B4-BE49-F238E27FC236}">
                <a16:creationId xmlns:a16="http://schemas.microsoft.com/office/drawing/2014/main" id="{448E7F91-D949-5865-DCAB-B19BCA687C58}"/>
              </a:ext>
            </a:extLst>
          </p:cNvPr>
          <p:cNvSpPr>
            <a:spLocks noGrp="1"/>
          </p:cNvSpPr>
          <p:nvPr>
            <p:ph idx="1"/>
          </p:nvPr>
        </p:nvSpPr>
        <p:spPr>
          <a:xfrm>
            <a:off x="6115317" y="2743200"/>
            <a:ext cx="5247340" cy="3496878"/>
          </a:xfrm>
        </p:spPr>
        <p:txBody>
          <a:bodyPr anchor="ctr">
            <a:normAutofit fontScale="85000" lnSpcReduction="10000"/>
          </a:bodyPr>
          <a:lstStyle/>
          <a:p>
            <a:pPr algn="just">
              <a:buFont typeface="Arial" panose="020B0604020202020204" pitchFamily="34" charset="0"/>
              <a:buChar char="•"/>
            </a:pPr>
            <a:r>
              <a:rPr lang="en-US" sz="3600" b="0" i="0" dirty="0">
                <a:effectLst/>
                <a:latin typeface="Söhne"/>
              </a:rPr>
              <a:t>Increased security-related concerns due to IoT complexity.</a:t>
            </a:r>
          </a:p>
          <a:p>
            <a:pPr algn="just">
              <a:buFont typeface="Arial" panose="020B0604020202020204" pitchFamily="34" charset="0"/>
              <a:buChar char="•"/>
            </a:pPr>
            <a:r>
              <a:rPr lang="en-US" sz="3600" b="0" i="0" dirty="0">
                <a:effectLst/>
                <a:latin typeface="Söhne"/>
              </a:rPr>
              <a:t>Questions about data ownership and privacy.</a:t>
            </a:r>
          </a:p>
          <a:p>
            <a:pPr algn="just">
              <a:buFont typeface="Arial" panose="020B0604020202020204" pitchFamily="34" charset="0"/>
              <a:buChar char="•"/>
            </a:pPr>
            <a:r>
              <a:rPr lang="en-US" sz="3600" b="0" i="0" dirty="0">
                <a:effectLst/>
                <a:latin typeface="Söhne"/>
              </a:rPr>
              <a:t>The need for legal entities and government oversight in addressing these concerns.</a:t>
            </a:r>
          </a:p>
          <a:p>
            <a:endParaRPr lang="en-US" sz="2000" dirty="0"/>
          </a:p>
        </p:txBody>
      </p:sp>
      <p:sp>
        <p:nvSpPr>
          <p:cNvPr id="4" name="Slide Number Placeholder 3">
            <a:extLst>
              <a:ext uri="{FF2B5EF4-FFF2-40B4-BE49-F238E27FC236}">
                <a16:creationId xmlns:a16="http://schemas.microsoft.com/office/drawing/2014/main" id="{3A18994D-4614-1796-0485-A39D7941E103}"/>
              </a:ext>
            </a:extLst>
          </p:cNvPr>
          <p:cNvSpPr>
            <a:spLocks noGrp="1"/>
          </p:cNvSpPr>
          <p:nvPr>
            <p:ph type="sldNum" sz="quarter" idx="12"/>
          </p:nvPr>
        </p:nvSpPr>
        <p:spPr>
          <a:xfrm>
            <a:off x="8732520" y="6356350"/>
            <a:ext cx="3200400" cy="365125"/>
          </a:xfrm>
        </p:spPr>
        <p:txBody>
          <a:bodyPr>
            <a:normAutofit/>
          </a:bodyPr>
          <a:lstStyle/>
          <a:p>
            <a:pPr>
              <a:spcAft>
                <a:spcPts val="600"/>
              </a:spcAft>
            </a:pPr>
            <a:fld id="{4FAB73BC-B049-4115-A692-8D63A059BFB8}" type="slidenum">
              <a:rPr lang="en-US">
                <a:solidFill>
                  <a:schemeClr val="tx1"/>
                </a:solidFill>
              </a:rPr>
              <a:pPr>
                <a:spcAft>
                  <a:spcPts val="600"/>
                </a:spcAft>
              </a:pPr>
              <a:t>46</a:t>
            </a:fld>
            <a:endParaRPr lang="en-US">
              <a:solidFill>
                <a:schemeClr val="tx1"/>
              </a:solidFill>
            </a:endParaRPr>
          </a:p>
        </p:txBody>
      </p:sp>
    </p:spTree>
    <p:extLst>
      <p:ext uri="{BB962C8B-B14F-4D97-AF65-F5344CB8AC3E}">
        <p14:creationId xmlns:p14="http://schemas.microsoft.com/office/powerpoint/2010/main" val="2977719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3A78-8259-A59A-2B3B-60F6D2978797}"/>
              </a:ext>
            </a:extLst>
          </p:cNvPr>
          <p:cNvSpPr>
            <a:spLocks noGrp="1"/>
          </p:cNvSpPr>
          <p:nvPr>
            <p:ph type="title"/>
          </p:nvPr>
        </p:nvSpPr>
        <p:spPr>
          <a:xfrm>
            <a:off x="876693" y="741391"/>
            <a:ext cx="4355265" cy="1616203"/>
          </a:xfrm>
        </p:spPr>
        <p:txBody>
          <a:bodyPr anchor="b">
            <a:normAutofit/>
          </a:bodyPr>
          <a:lstStyle/>
          <a:p>
            <a:r>
              <a:rPr lang="en-US" sz="3200" b="1" i="0">
                <a:effectLst/>
                <a:latin typeface="Söhne"/>
              </a:rPr>
              <a:t>Scalability Requirements</a:t>
            </a:r>
            <a:br>
              <a:rPr lang="en-US" sz="3200" b="1" i="0">
                <a:effectLst/>
                <a:latin typeface="Söhne"/>
              </a:rPr>
            </a:br>
            <a:endParaRPr lang="en-US" sz="3200"/>
          </a:p>
        </p:txBody>
      </p:sp>
      <p:sp>
        <p:nvSpPr>
          <p:cNvPr id="3" name="Content Placeholder 2">
            <a:extLst>
              <a:ext uri="{FF2B5EF4-FFF2-40B4-BE49-F238E27FC236}">
                <a16:creationId xmlns:a16="http://schemas.microsoft.com/office/drawing/2014/main" id="{F3260C1E-05B7-BEA1-D06A-5EB66F62E4DE}"/>
              </a:ext>
            </a:extLst>
          </p:cNvPr>
          <p:cNvSpPr>
            <a:spLocks noGrp="1"/>
          </p:cNvSpPr>
          <p:nvPr>
            <p:ph idx="1"/>
          </p:nvPr>
        </p:nvSpPr>
        <p:spPr>
          <a:xfrm>
            <a:off x="876692" y="2533476"/>
            <a:ext cx="4355265" cy="3447832"/>
          </a:xfrm>
        </p:spPr>
        <p:txBody>
          <a:bodyPr anchor="t">
            <a:normAutofit fontScale="85000" lnSpcReduction="20000"/>
          </a:bodyPr>
          <a:lstStyle/>
          <a:p>
            <a:pPr algn="just">
              <a:buFont typeface="Arial" panose="020B0604020202020204" pitchFamily="34" charset="0"/>
              <a:buChar char="•"/>
            </a:pPr>
            <a:r>
              <a:rPr lang="en-US" sz="3700" b="0" i="0" dirty="0">
                <a:effectLst/>
                <a:latin typeface="Söhne"/>
              </a:rPr>
              <a:t>Importance of addressing scalability requirements due to the high volume of sensor data.</a:t>
            </a:r>
          </a:p>
          <a:p>
            <a:pPr algn="just">
              <a:buFont typeface="Arial" panose="020B0604020202020204" pitchFamily="34" charset="0"/>
              <a:buChar char="•"/>
            </a:pPr>
            <a:r>
              <a:rPr lang="en-US" sz="3700" b="0" i="0" dirty="0">
                <a:effectLst/>
                <a:latin typeface="Söhne"/>
              </a:rPr>
              <a:t>Unique data access patterns in IoT compared to traditional business data.</a:t>
            </a:r>
          </a:p>
          <a:p>
            <a:endParaRPr lang="en-US" sz="2000" dirty="0"/>
          </a:p>
        </p:txBody>
      </p:sp>
      <p:pic>
        <p:nvPicPr>
          <p:cNvPr id="6" name="Picture 5">
            <a:extLst>
              <a:ext uri="{FF2B5EF4-FFF2-40B4-BE49-F238E27FC236}">
                <a16:creationId xmlns:a16="http://schemas.microsoft.com/office/drawing/2014/main" id="{B9F61CCF-0BA7-332C-FE24-4864DD3E1AF5}"/>
              </a:ext>
            </a:extLst>
          </p:cNvPr>
          <p:cNvPicPr>
            <a:picLocks noChangeAspect="1"/>
          </p:cNvPicPr>
          <p:nvPr/>
        </p:nvPicPr>
        <p:blipFill rotWithShape="1">
          <a:blip r:embed="rId2"/>
          <a:srcRect l="8435" r="41565"/>
          <a:stretch/>
        </p:blipFill>
        <p:spPr>
          <a:xfrm>
            <a:off x="6096000" y="10"/>
            <a:ext cx="6095999" cy="6857990"/>
          </a:xfrm>
          <a:prstGeom prst="rect">
            <a:avLst/>
          </a:prstGeom>
        </p:spPr>
      </p:pic>
      <p:sp>
        <p:nvSpPr>
          <p:cNvPr id="10" name="Rectangle 9">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Slide Number Placeholder 3">
            <a:extLst>
              <a:ext uri="{FF2B5EF4-FFF2-40B4-BE49-F238E27FC236}">
                <a16:creationId xmlns:a16="http://schemas.microsoft.com/office/drawing/2014/main" id="{276EF195-3B38-526E-D163-8F2DCAA49581}"/>
              </a:ext>
            </a:extLst>
          </p:cNvPr>
          <p:cNvSpPr>
            <a:spLocks noGrp="1"/>
          </p:cNvSpPr>
          <p:nvPr>
            <p:ph type="sldNum" sz="quarter" idx="12"/>
          </p:nvPr>
        </p:nvSpPr>
        <p:spPr>
          <a:xfrm>
            <a:off x="8610600" y="6356350"/>
            <a:ext cx="2743200" cy="365125"/>
          </a:xfrm>
        </p:spPr>
        <p:txBody>
          <a:bodyPr>
            <a:normAutofit/>
          </a:bodyPr>
          <a:lstStyle/>
          <a:p>
            <a:pPr>
              <a:spcAft>
                <a:spcPts val="600"/>
              </a:spcAft>
            </a:pPr>
            <a:fld id="{4FAB73BC-B049-4115-A692-8D63A059BFB8}" type="slidenum">
              <a:rPr lang="en-US">
                <a:solidFill>
                  <a:srgbClr val="FFFFFF"/>
                </a:solidFill>
              </a:rPr>
              <a:pPr>
                <a:spcAft>
                  <a:spcPts val="600"/>
                </a:spcAft>
              </a:pPr>
              <a:t>47</a:t>
            </a:fld>
            <a:endParaRPr lang="en-US">
              <a:solidFill>
                <a:srgbClr val="FFFFFF"/>
              </a:solidFill>
            </a:endParaRPr>
          </a:p>
        </p:txBody>
      </p:sp>
    </p:spTree>
    <p:extLst>
      <p:ext uri="{BB962C8B-B14F-4D97-AF65-F5344CB8AC3E}">
        <p14:creationId xmlns:p14="http://schemas.microsoft.com/office/powerpoint/2010/main" val="1527845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FE6AD-F0AD-1EF2-FFF6-5FABFB4223F0}"/>
              </a:ext>
            </a:extLst>
          </p:cNvPr>
          <p:cNvSpPr>
            <a:spLocks noGrp="1"/>
          </p:cNvSpPr>
          <p:nvPr>
            <p:ph type="title"/>
          </p:nvPr>
        </p:nvSpPr>
        <p:spPr>
          <a:xfrm>
            <a:off x="876693" y="741391"/>
            <a:ext cx="4355265" cy="1616203"/>
          </a:xfrm>
        </p:spPr>
        <p:txBody>
          <a:bodyPr anchor="b">
            <a:normAutofit/>
          </a:bodyPr>
          <a:lstStyle/>
          <a:p>
            <a:r>
              <a:rPr lang="en-US" sz="3200"/>
              <a:t>EMERGENCE OF NEW QUALITY ATTRIBUTES</a:t>
            </a:r>
          </a:p>
        </p:txBody>
      </p:sp>
      <p:sp>
        <p:nvSpPr>
          <p:cNvPr id="3" name="Content Placeholder 2">
            <a:extLst>
              <a:ext uri="{FF2B5EF4-FFF2-40B4-BE49-F238E27FC236}">
                <a16:creationId xmlns:a16="http://schemas.microsoft.com/office/drawing/2014/main" id="{C4E5F635-5229-1DB6-B5FD-811D117BD42C}"/>
              </a:ext>
            </a:extLst>
          </p:cNvPr>
          <p:cNvSpPr>
            <a:spLocks noGrp="1"/>
          </p:cNvSpPr>
          <p:nvPr>
            <p:ph idx="1"/>
          </p:nvPr>
        </p:nvSpPr>
        <p:spPr>
          <a:xfrm>
            <a:off x="876692" y="2533476"/>
            <a:ext cx="4355265" cy="3447832"/>
          </a:xfrm>
        </p:spPr>
        <p:txBody>
          <a:bodyPr anchor="t">
            <a:normAutofit fontScale="77500" lnSpcReduction="20000"/>
          </a:bodyPr>
          <a:lstStyle/>
          <a:p>
            <a:pPr algn="just">
              <a:buFont typeface="Arial" panose="020B0604020202020204" pitchFamily="34" charset="0"/>
              <a:buChar char="•"/>
            </a:pPr>
            <a:r>
              <a:rPr lang="en-US" sz="3500" b="0" i="0" dirty="0">
                <a:effectLst/>
                <a:latin typeface="Söhne"/>
              </a:rPr>
              <a:t>Discussion on the emergence of new quality attributes in IoT.</a:t>
            </a:r>
          </a:p>
          <a:p>
            <a:pPr algn="just">
              <a:buFont typeface="Arial" panose="020B0604020202020204" pitchFamily="34" charset="0"/>
              <a:buChar char="•"/>
            </a:pPr>
            <a:r>
              <a:rPr lang="en-US" sz="3500" b="0" i="0" dirty="0">
                <a:effectLst/>
                <a:latin typeface="Söhne"/>
              </a:rPr>
              <a:t>Concerns about the impact of IoT on human lives, personal control, and autonomy.</a:t>
            </a:r>
          </a:p>
          <a:p>
            <a:pPr algn="just">
              <a:buFont typeface="Arial" panose="020B0604020202020204" pitchFamily="34" charset="0"/>
              <a:buChar char="•"/>
            </a:pPr>
            <a:r>
              <a:rPr lang="en-US" sz="3500" b="0" i="0" dirty="0">
                <a:effectLst/>
                <a:latin typeface="Söhne"/>
              </a:rPr>
              <a:t>Examples of the impact on education and healthcare.</a:t>
            </a:r>
          </a:p>
          <a:p>
            <a:endParaRPr lang="en-US" sz="2000" dirty="0"/>
          </a:p>
        </p:txBody>
      </p:sp>
      <p:pic>
        <p:nvPicPr>
          <p:cNvPr id="6" name="Picture 5" descr="White bulbs with a yellow one standing out">
            <a:extLst>
              <a:ext uri="{FF2B5EF4-FFF2-40B4-BE49-F238E27FC236}">
                <a16:creationId xmlns:a16="http://schemas.microsoft.com/office/drawing/2014/main" id="{3C1D69F8-B6E2-7A5F-A69E-FA87E8DCB079}"/>
              </a:ext>
            </a:extLst>
          </p:cNvPr>
          <p:cNvPicPr>
            <a:picLocks noChangeAspect="1"/>
          </p:cNvPicPr>
          <p:nvPr/>
        </p:nvPicPr>
        <p:blipFill rotWithShape="1">
          <a:blip r:embed="rId2"/>
          <a:srcRect l="12398" r="28268" b="-1"/>
          <a:stretch/>
        </p:blipFill>
        <p:spPr>
          <a:xfrm>
            <a:off x="6096000" y="10"/>
            <a:ext cx="6095999" cy="6857990"/>
          </a:xfrm>
          <a:prstGeom prst="rect">
            <a:avLst/>
          </a:prstGeom>
        </p:spPr>
      </p:pic>
      <p:sp>
        <p:nvSpPr>
          <p:cNvPr id="10" name="Rectangle 9">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Slide Number Placeholder 3">
            <a:extLst>
              <a:ext uri="{FF2B5EF4-FFF2-40B4-BE49-F238E27FC236}">
                <a16:creationId xmlns:a16="http://schemas.microsoft.com/office/drawing/2014/main" id="{7C7251A7-7D99-4787-E8D1-FFD7F61DED90}"/>
              </a:ext>
            </a:extLst>
          </p:cNvPr>
          <p:cNvSpPr>
            <a:spLocks noGrp="1"/>
          </p:cNvSpPr>
          <p:nvPr>
            <p:ph type="sldNum" sz="quarter" idx="12"/>
          </p:nvPr>
        </p:nvSpPr>
        <p:spPr>
          <a:xfrm>
            <a:off x="8610600" y="6356350"/>
            <a:ext cx="2743200" cy="365125"/>
          </a:xfrm>
        </p:spPr>
        <p:txBody>
          <a:bodyPr>
            <a:normAutofit/>
          </a:bodyPr>
          <a:lstStyle/>
          <a:p>
            <a:pPr>
              <a:spcAft>
                <a:spcPts val="600"/>
              </a:spcAft>
            </a:pPr>
            <a:fld id="{4FAB73BC-B049-4115-A692-8D63A059BFB8}" type="slidenum">
              <a:rPr lang="en-US">
                <a:solidFill>
                  <a:srgbClr val="FFFFFF"/>
                </a:solidFill>
              </a:rPr>
              <a:pPr>
                <a:spcAft>
                  <a:spcPts val="600"/>
                </a:spcAft>
              </a:pPr>
              <a:t>48</a:t>
            </a:fld>
            <a:endParaRPr lang="en-US">
              <a:solidFill>
                <a:srgbClr val="FFFFFF"/>
              </a:solidFill>
            </a:endParaRPr>
          </a:p>
        </p:txBody>
      </p:sp>
    </p:spTree>
    <p:extLst>
      <p:ext uri="{BB962C8B-B14F-4D97-AF65-F5344CB8AC3E}">
        <p14:creationId xmlns:p14="http://schemas.microsoft.com/office/powerpoint/2010/main" val="4080047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308E2E63-ABE7-41C0-94E9-F0711FC98255}"/>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Example: IoT in Education</a:t>
            </a:r>
          </a:p>
        </p:txBody>
      </p:sp>
      <p:sp>
        <p:nvSpPr>
          <p:cNvPr id="9" name="Rectangle 8"/>
          <p:cNvSpPr/>
          <p:nvPr/>
        </p:nvSpPr>
        <p:spPr>
          <a:xfrm>
            <a:off x="4367695" y="649480"/>
            <a:ext cx="7580465" cy="5546047"/>
          </a:xfrm>
          <a:prstGeom prst="rect">
            <a:avLst/>
          </a:prstGeom>
        </p:spPr>
        <p:txBody>
          <a:bodyPr vert="horz" lIns="91440" tIns="45720" rIns="91440" bIns="45720" rtlCol="0" anchor="ctr">
            <a:no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IoT applications are being proposed to address a diverse range of modes, objectives, subjects and perceptions in education sector.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Monitoring attendance and in-class activities.</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Monitoring students and objects in online class / labs.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IoT is also being deployed for more pragmatic scenarios in education.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Increasing children’s knowledge about agricultural food production and consumption . </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Educating students with special needs exist (e.g. for children with Autism Spectrum Disorder) .</a:t>
            </a:r>
          </a:p>
        </p:txBody>
      </p:sp>
      <p:sp>
        <p:nvSpPr>
          <p:cNvPr id="12" name="Rectangle 6"/>
          <p:cNvSpPr>
            <a:spLocks noGrp="1" noChangeArrowheads="1"/>
          </p:cNvSpPr>
          <p:nvPr>
            <p:ph type="sldNum" sz="quarter" idx="12"/>
          </p:nvPr>
        </p:nvSpPr>
        <p:spPr>
          <a:xfrm>
            <a:off x="11704320" y="6455664"/>
            <a:ext cx="448056" cy="365125"/>
          </a:xfrm>
        </p:spPr>
        <p:txBody>
          <a:bodyPr vert="horz" lIns="91440" tIns="45720" rIns="91440" bIns="45720" rtlCol="0" anchor="ctr">
            <a:normAutofit/>
          </a:bodyPr>
          <a:lstStyle/>
          <a:p>
            <a:pPr marL="0" marR="0" lvl="0" indent="0" algn="r" defTabSz="914400" rtl="0" eaLnBrk="1" fontAlgn="base" latinLnBrk="0" hangingPunct="1">
              <a:lnSpc>
                <a:spcPct val="100000"/>
              </a:lnSpc>
              <a:spcBef>
                <a:spcPct val="0"/>
              </a:spcBef>
              <a:spcAft>
                <a:spcPts val="600"/>
              </a:spcAft>
              <a:buClrTx/>
              <a:buSzTx/>
              <a:buFontTx/>
              <a:buNone/>
              <a:tabLst/>
              <a:defRPr/>
            </a:pPr>
            <a:fld id="{02AAD28E-5B2D-44B0-BFCF-4CA5833C14C5}"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base" latinLnBrk="0" hangingPunct="1">
                <a:lnSpc>
                  <a:spcPct val="100000"/>
                </a:lnSpc>
                <a:spcBef>
                  <a:spcPct val="0"/>
                </a:spcBef>
                <a:spcAft>
                  <a:spcPts val="600"/>
                </a:spcAft>
                <a:buClrTx/>
                <a:buSzTx/>
                <a:buFontTx/>
                <a:buNone/>
                <a:tabLst/>
                <a:defRPr/>
              </a:pPr>
              <a:t>49</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975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DFD09-DBBA-B51E-B69F-B249914EBA30}"/>
              </a:ext>
            </a:extLst>
          </p:cNvPr>
          <p:cNvSpPr>
            <a:spLocks noGrp="1"/>
          </p:cNvSpPr>
          <p:nvPr>
            <p:ph type="title"/>
          </p:nvPr>
        </p:nvSpPr>
        <p:spPr>
          <a:xfrm>
            <a:off x="4700641" y="-143686"/>
            <a:ext cx="6730277" cy="1609344"/>
          </a:xfrm>
          <a:ln>
            <a:noFill/>
          </a:ln>
        </p:spPr>
        <p:txBody>
          <a:bodyPr>
            <a:normAutofit/>
          </a:bodyPr>
          <a:lstStyle/>
          <a:p>
            <a:r>
              <a:rPr lang="en-US" sz="4800" dirty="0"/>
              <a:t>3- COTS</a:t>
            </a:r>
          </a:p>
        </p:txBody>
      </p:sp>
      <p:pic>
        <p:nvPicPr>
          <p:cNvPr id="28" name="Picture 27" descr="Blue blocks and networks technology background">
            <a:extLst>
              <a:ext uri="{FF2B5EF4-FFF2-40B4-BE49-F238E27FC236}">
                <a16:creationId xmlns:a16="http://schemas.microsoft.com/office/drawing/2014/main" id="{31A17A57-A933-3F62-B3A4-51AEF69D530B}"/>
              </a:ext>
            </a:extLst>
          </p:cNvPr>
          <p:cNvPicPr>
            <a:picLocks noChangeAspect="1"/>
          </p:cNvPicPr>
          <p:nvPr/>
        </p:nvPicPr>
        <p:blipFill rotWithShape="1">
          <a:blip r:embed="rId4"/>
          <a:srcRect l="15488" r="46399" b="-446"/>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6EE7BFB9-1005-C8B9-7791-AA7200B063F9}"/>
              </a:ext>
            </a:extLst>
          </p:cNvPr>
          <p:cNvSpPr>
            <a:spLocks noGrp="1"/>
          </p:cNvSpPr>
          <p:nvPr>
            <p:ph idx="1"/>
          </p:nvPr>
        </p:nvSpPr>
        <p:spPr>
          <a:xfrm>
            <a:off x="4804113" y="1343025"/>
            <a:ext cx="7147095" cy="5187099"/>
          </a:xfrm>
        </p:spPr>
        <p:txBody>
          <a:bodyPr>
            <a:normAutofit fontScale="70000" lnSpcReduction="20000"/>
          </a:bodyPr>
          <a:lstStyle/>
          <a:p>
            <a:pPr algn="just"/>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Systems are no longer always built from scratch. Companies are transitioning to offering products as services instead of standalone offerings. </a:t>
            </a:r>
          </a:p>
          <a:p>
            <a:pPr marL="0" indent="0" algn="just">
              <a:buNone/>
            </a:pPr>
            <a:endParaRPr lang="en-US" sz="3500" dirty="0">
              <a:effectLst/>
              <a:latin typeface="Times New Roman" panose="02020603050405020304" pitchFamily="18" charset="0"/>
              <a:ea typeface="Book Antiqua" panose="02040602050305030304" pitchFamily="18" charset="0"/>
              <a:cs typeface="Times New Roman" panose="02020603050405020304" pitchFamily="18" charset="0"/>
            </a:endParaRPr>
          </a:p>
          <a:p>
            <a:pPr algn="just"/>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The use of Commercial off-the-shelf (COTS) software and the move to microservices architectures and cross-organizational systems will also influence the traditional requirements engineering practices. </a:t>
            </a:r>
          </a:p>
          <a:p>
            <a:pPr marL="0" indent="0" algn="just">
              <a:buNone/>
            </a:pPr>
            <a:endParaRPr lang="en-US" sz="3500" dirty="0">
              <a:effectLst/>
              <a:latin typeface="Times New Roman" panose="02020603050405020304" pitchFamily="18" charset="0"/>
              <a:ea typeface="Book Antiqua" panose="02040602050305030304" pitchFamily="18" charset="0"/>
              <a:cs typeface="Times New Roman" panose="02020603050405020304" pitchFamily="18" charset="0"/>
            </a:endParaRPr>
          </a:p>
          <a:p>
            <a:pPr algn="just"/>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For example, requirements will keep on being layered on top of one another due to the separation of program features into separate services, these will need to have their own set of requirements, as well as proper maintenance. </a:t>
            </a:r>
          </a:p>
          <a:p>
            <a:endParaRPr lang="en-US" sz="1800" dirty="0"/>
          </a:p>
        </p:txBody>
      </p:sp>
      <p:grpSp>
        <p:nvGrpSpPr>
          <p:cNvPr id="34" name="Group 33">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5" name="Oval 34">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6" name="Oval 35">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22F7889A-4C74-4751-8929-023C99CD5A8E}"/>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a:pPr>
                <a:spcAft>
                  <a:spcPts val="600"/>
                </a:spcAft>
              </a:pPr>
              <a:t>5</a:t>
            </a:fld>
            <a:endParaRPr lang="en-US"/>
          </a:p>
        </p:txBody>
      </p:sp>
    </p:spTree>
    <p:extLst>
      <p:ext uri="{BB962C8B-B14F-4D97-AF65-F5344CB8AC3E}">
        <p14:creationId xmlns:p14="http://schemas.microsoft.com/office/powerpoint/2010/main" val="2587834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722" y="586855"/>
            <a:ext cx="3201366" cy="3387497"/>
          </a:xfrm>
        </p:spPr>
        <p:txBody>
          <a:bodyPr anchor="b">
            <a:normAutofit/>
          </a:bodyPr>
          <a:lstStyle/>
          <a:p>
            <a:pPr algn="ctr"/>
            <a:r>
              <a:rPr lang="en-US" sz="4000" dirty="0">
                <a:solidFill>
                  <a:srgbClr val="FFFFFF"/>
                </a:solidFill>
              </a:rPr>
              <a:t>What are the Challenges of Incorporating IoT in Education? </a:t>
            </a: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b="1"/>
              <a:t>SECURITY</a:t>
            </a:r>
          </a:p>
          <a:p>
            <a:endParaRPr lang="en-US" sz="2000" b="1"/>
          </a:p>
          <a:p>
            <a:r>
              <a:rPr lang="en-US" sz="2000" b="1"/>
              <a:t>SCALABILITY</a:t>
            </a:r>
          </a:p>
          <a:p>
            <a:endParaRPr lang="en-US" sz="2000" b="1"/>
          </a:p>
          <a:p>
            <a:r>
              <a:rPr lang="en-US" sz="2000" b="1"/>
              <a:t>HUMANIZATION</a:t>
            </a:r>
          </a:p>
        </p:txBody>
      </p:sp>
      <p:sp>
        <p:nvSpPr>
          <p:cNvPr id="5" name="Slide Number Placeholder 4"/>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E12FE654-FD91-484E-8B25-3370780187D3}" type="slidenum">
              <a:rPr kumimoji="0" lang="en-US" sz="1100" b="0" i="0" u="none" strike="noStrike" kern="1200" cap="none" spc="0" normalizeH="0" baseline="0" noProof="0">
                <a:ln>
                  <a:noFill/>
                </a:ln>
                <a:solidFill>
                  <a:prstClr val="black">
                    <a:lumMod val="50000"/>
                    <a:lumOff val="50000"/>
                  </a:prstClr>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600"/>
                </a:spcAft>
                <a:buClrTx/>
                <a:buSzTx/>
                <a:buFontTx/>
                <a:buNone/>
                <a:tabLst/>
                <a:defRPr/>
              </a:pPr>
              <a:t>50</a:t>
            </a:fld>
            <a:endParaRPr kumimoji="0" lang="en-US" sz="1100" b="0" i="0" u="none" strike="noStrike" kern="1200" cap="none" spc="0" normalizeH="0" baseline="0" noProof="0">
              <a:ln>
                <a:noFill/>
              </a:ln>
              <a:solidFill>
                <a:prstClr val="black">
                  <a:lumMod val="50000"/>
                  <a:lumOff val="50000"/>
                </a:prstClr>
              </a:solidFill>
              <a:effectLst/>
              <a:uLnTx/>
              <a:uFillTx/>
              <a:latin typeface="Arial"/>
              <a:ea typeface="+mn-ea"/>
              <a:cs typeface="Arial"/>
            </a:endParaRPr>
          </a:p>
        </p:txBody>
      </p:sp>
    </p:spTree>
    <p:extLst>
      <p:ext uri="{BB962C8B-B14F-4D97-AF65-F5344CB8AC3E}">
        <p14:creationId xmlns:p14="http://schemas.microsoft.com/office/powerpoint/2010/main" val="3147935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p:cNvPicPr>
            <a:picLocks noGrp="1" noChangeAspect="1"/>
          </p:cNvPicPr>
          <p:nvPr>
            <p:ph idx="1"/>
          </p:nvPr>
        </p:nvPicPr>
        <p:blipFill rotWithShape="1">
          <a:blip r:embed="rId3"/>
          <a:srcRect l="2204"/>
          <a:stretch/>
        </p:blipFill>
        <p:spPr>
          <a:xfrm>
            <a:off x="20" y="1282"/>
            <a:ext cx="12191980" cy="685671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base" latinLnBrk="0" hangingPunct="1">
              <a:lnSpc>
                <a:spcPct val="100000"/>
              </a:lnSpc>
              <a:spcBef>
                <a:spcPct val="0"/>
              </a:spcBef>
              <a:spcAft>
                <a:spcPts val="600"/>
              </a:spcAft>
              <a:buClrTx/>
              <a:buSzTx/>
              <a:buFontTx/>
              <a:buNone/>
              <a:tabLst/>
              <a:defRPr/>
            </a:pPr>
            <a:fld id="{82FB0C52-519D-4F2E-85A7-87DDC83B8440}"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base" latinLnBrk="0" hangingPunct="1">
                <a:lnSpc>
                  <a:spcPct val="100000"/>
                </a:lnSpc>
                <a:spcBef>
                  <a:spcPct val="0"/>
                </a:spcBef>
                <a:spcAft>
                  <a:spcPts val="600"/>
                </a:spcAft>
                <a:buClrTx/>
                <a:buSzTx/>
                <a:buFontTx/>
                <a:buNone/>
                <a:tabLst/>
                <a:defRPr/>
              </a:pPr>
              <a:t>51</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746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p:cNvPicPr>
            <a:picLocks noGrp="1" noChangeAspect="1"/>
          </p:cNvPicPr>
          <p:nvPr>
            <p:ph idx="1"/>
          </p:nvPr>
        </p:nvPicPr>
        <p:blipFill rotWithShape="1">
          <a:blip r:embed="rId3"/>
          <a:srcRect r="872" b="1"/>
          <a:stretch/>
        </p:blipFill>
        <p:spPr>
          <a:xfrm>
            <a:off x="20" y="1282"/>
            <a:ext cx="12191980" cy="685671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base" latinLnBrk="0" hangingPunct="1">
              <a:lnSpc>
                <a:spcPct val="100000"/>
              </a:lnSpc>
              <a:spcBef>
                <a:spcPct val="0"/>
              </a:spcBef>
              <a:spcAft>
                <a:spcPts val="600"/>
              </a:spcAft>
              <a:buClrTx/>
              <a:buSzTx/>
              <a:buFontTx/>
              <a:buNone/>
              <a:tabLst/>
              <a:defRPr/>
            </a:pPr>
            <a:fld id="{82FB0C52-519D-4F2E-85A7-87DDC83B8440}"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base" latinLnBrk="0" hangingPunct="1">
                <a:lnSpc>
                  <a:spcPct val="100000"/>
                </a:lnSpc>
                <a:spcBef>
                  <a:spcPct val="0"/>
                </a:spcBef>
                <a:spcAft>
                  <a:spcPts val="600"/>
                </a:spcAft>
                <a:buClrTx/>
                <a:buSzTx/>
                <a:buFontTx/>
                <a:buNone/>
                <a:tabLst/>
                <a:defRPr/>
              </a:pPr>
              <a:t>52</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54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E87F7-F968-F8D0-DB11-3FABD35FA2B1}"/>
              </a:ext>
            </a:extLst>
          </p:cNvPr>
          <p:cNvSpPr>
            <a:spLocks noGrp="1"/>
          </p:cNvSpPr>
          <p:nvPr>
            <p:ph type="title"/>
          </p:nvPr>
        </p:nvSpPr>
        <p:spPr>
          <a:xfrm>
            <a:off x="4276255" y="-23036"/>
            <a:ext cx="6798541" cy="1675623"/>
          </a:xfrm>
        </p:spPr>
        <p:txBody>
          <a:bodyPr anchor="b">
            <a:normAutofit/>
          </a:bodyPr>
          <a:lstStyle/>
          <a:p>
            <a:r>
              <a:rPr lang="en-US" sz="4000" b="1" i="0" dirty="0">
                <a:effectLst/>
                <a:latin typeface="Lato Extended"/>
              </a:rPr>
              <a:t>Types of IoT Testing</a:t>
            </a:r>
            <a:br>
              <a:rPr lang="en-US" sz="4000" b="0" i="0" dirty="0">
                <a:effectLst/>
                <a:latin typeface="Lato Extended"/>
              </a:rPr>
            </a:br>
            <a:endParaRPr lang="en-US" sz="4000" dirty="0"/>
          </a:p>
        </p:txBody>
      </p:sp>
      <p:pic>
        <p:nvPicPr>
          <p:cNvPr id="5" name="Picture 4">
            <a:extLst>
              <a:ext uri="{FF2B5EF4-FFF2-40B4-BE49-F238E27FC236}">
                <a16:creationId xmlns:a16="http://schemas.microsoft.com/office/drawing/2014/main" id="{FB1CAEA2-6DB6-FF5D-5D31-8E6B9C1B2ED4}"/>
              </a:ext>
            </a:extLst>
          </p:cNvPr>
          <p:cNvPicPr>
            <a:picLocks noChangeAspect="1"/>
          </p:cNvPicPr>
          <p:nvPr/>
        </p:nvPicPr>
        <p:blipFill rotWithShape="1">
          <a:blip r:embed="rId2"/>
          <a:srcRect l="16225" r="49355"/>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020C5DF-7AC8-4206-8918-914CBD56401E}"/>
              </a:ext>
            </a:extLst>
          </p:cNvPr>
          <p:cNvSpPr>
            <a:spLocks noGrp="1"/>
          </p:cNvSpPr>
          <p:nvPr>
            <p:ph idx="1"/>
          </p:nvPr>
        </p:nvSpPr>
        <p:spPr>
          <a:xfrm>
            <a:off x="4553734" y="1306286"/>
            <a:ext cx="7635217" cy="5574750"/>
          </a:xfrm>
        </p:spPr>
        <p:txBody>
          <a:bodyPr>
            <a:normAutofit fontScale="70000" lnSpcReduction="20000"/>
          </a:bodyPr>
          <a:lstStyle/>
          <a:p>
            <a:pPr>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Functional Testing:</a:t>
            </a:r>
            <a:r>
              <a:rPr lang="en-US" b="0" i="0" dirty="0">
                <a:effectLst/>
                <a:latin typeface="Times New Roman" panose="02020603050405020304" pitchFamily="18" charset="0"/>
                <a:cs typeface="Times New Roman" panose="02020603050405020304" pitchFamily="18" charset="0"/>
              </a:rPr>
              <a:t> Verify if the devices and systems perform as intended. Test device interactions, data flows, and responsiveness.</a:t>
            </a:r>
          </a:p>
          <a:p>
            <a:pPr>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Compatibility Testing:</a:t>
            </a:r>
            <a:r>
              <a:rPr lang="en-US" b="0" i="0" dirty="0">
                <a:effectLst/>
                <a:latin typeface="Times New Roman" panose="02020603050405020304" pitchFamily="18" charset="0"/>
                <a:cs typeface="Times New Roman" panose="02020603050405020304" pitchFamily="18" charset="0"/>
              </a:rPr>
              <a:t> Ensure compatibility across various devices, operating systems, and communication protocols.</a:t>
            </a:r>
          </a:p>
          <a:p>
            <a:pPr>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Performance Testing:</a:t>
            </a:r>
            <a:r>
              <a:rPr lang="en-US" b="0" i="0" dirty="0">
                <a:effectLst/>
                <a:latin typeface="Times New Roman" panose="02020603050405020304" pitchFamily="18" charset="0"/>
                <a:cs typeface="Times New Roman" panose="02020603050405020304" pitchFamily="18" charset="0"/>
              </a:rPr>
              <a:t> Assess the scalability, responsiveness, and resource consumption of IoT systems under different loads.</a:t>
            </a:r>
          </a:p>
          <a:p>
            <a:pPr>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Security Testing:</a:t>
            </a:r>
            <a:r>
              <a:rPr lang="en-US" b="0" i="0" dirty="0">
                <a:effectLst/>
                <a:latin typeface="Times New Roman" panose="02020603050405020304" pitchFamily="18" charset="0"/>
                <a:cs typeface="Times New Roman" panose="02020603050405020304" pitchFamily="18" charset="0"/>
              </a:rPr>
              <a:t> Identify vulnerabilities, protect data integrity, and prevent unauthorized access.</a:t>
            </a:r>
          </a:p>
          <a:p>
            <a:pPr>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Reliability Testing:</a:t>
            </a:r>
            <a:r>
              <a:rPr lang="en-US" b="0" i="0" dirty="0">
                <a:effectLst/>
                <a:latin typeface="Times New Roman" panose="02020603050405020304" pitchFamily="18" charset="0"/>
                <a:cs typeface="Times New Roman" panose="02020603050405020304" pitchFamily="18" charset="0"/>
              </a:rPr>
              <a:t> Test the system's ability to function consistently under varying conditions and over extended periods.</a:t>
            </a:r>
          </a:p>
          <a:p>
            <a:pPr>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Interoperability Testing:</a:t>
            </a:r>
            <a:r>
              <a:rPr lang="en-US" b="0" i="0" dirty="0">
                <a:effectLst/>
                <a:latin typeface="Times New Roman" panose="02020603050405020304" pitchFamily="18" charset="0"/>
                <a:cs typeface="Times New Roman" panose="02020603050405020304" pitchFamily="18" charset="0"/>
              </a:rPr>
              <a:t> Evaluate how well devices from different manufacturers communicate and work together.</a:t>
            </a:r>
          </a:p>
          <a:p>
            <a:pPr>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Usability Testing:</a:t>
            </a:r>
            <a:r>
              <a:rPr lang="en-US" b="0" i="0" dirty="0">
                <a:effectLst/>
                <a:latin typeface="Times New Roman" panose="02020603050405020304" pitchFamily="18" charset="0"/>
                <a:cs typeface="Times New Roman" panose="02020603050405020304" pitchFamily="18" charset="0"/>
              </a:rPr>
              <a:t> Ensure that the user interface and overall user experience meet user expectations.</a:t>
            </a:r>
          </a:p>
          <a:p>
            <a:pPr>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OTA (Over-the-Air) Testing:</a:t>
            </a:r>
            <a:r>
              <a:rPr lang="en-US" b="0" i="0" dirty="0">
                <a:effectLst/>
                <a:latin typeface="Times New Roman" panose="02020603050405020304" pitchFamily="18" charset="0"/>
                <a:cs typeface="Times New Roman" panose="02020603050405020304" pitchFamily="18" charset="0"/>
              </a:rPr>
              <a:t> Validate the ability to remotely update device firmware and software.</a:t>
            </a:r>
          </a:p>
          <a:p>
            <a:pPr>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Edge Case Testing:</a:t>
            </a:r>
            <a:r>
              <a:rPr lang="en-US" b="0" i="0" dirty="0">
                <a:effectLst/>
                <a:latin typeface="Times New Roman" panose="02020603050405020304" pitchFamily="18" charset="0"/>
                <a:cs typeface="Times New Roman" panose="02020603050405020304" pitchFamily="18" charset="0"/>
              </a:rPr>
              <a:t> Test extreme and unexpected scenarios to uncover potential issues.</a:t>
            </a:r>
          </a:p>
          <a:p>
            <a:endParaRPr lang="en-US" sz="1100" dirty="0"/>
          </a:p>
        </p:txBody>
      </p:sp>
    </p:spTree>
    <p:extLst>
      <p:ext uri="{BB962C8B-B14F-4D97-AF65-F5344CB8AC3E}">
        <p14:creationId xmlns:p14="http://schemas.microsoft.com/office/powerpoint/2010/main" val="3917336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2FB63-D19F-F6B6-8246-ED19AB2B884A}"/>
              </a:ext>
            </a:extLst>
          </p:cNvPr>
          <p:cNvSpPr>
            <a:spLocks noGrp="1"/>
          </p:cNvSpPr>
          <p:nvPr>
            <p:ph type="title"/>
          </p:nvPr>
        </p:nvSpPr>
        <p:spPr/>
        <p:txBody>
          <a:bodyPr/>
          <a:lstStyle/>
          <a:p>
            <a:r>
              <a:rPr lang="en-US" dirty="0"/>
              <a:t>Considerations when testing for IoT devices</a:t>
            </a:r>
          </a:p>
        </p:txBody>
      </p:sp>
      <p:sp>
        <p:nvSpPr>
          <p:cNvPr id="3" name="Content Placeholder 2">
            <a:extLst>
              <a:ext uri="{FF2B5EF4-FFF2-40B4-BE49-F238E27FC236}">
                <a16:creationId xmlns:a16="http://schemas.microsoft.com/office/drawing/2014/main" id="{6ADD04F9-8D20-4DC0-EC70-5E63E34F6F8E}"/>
              </a:ext>
            </a:extLst>
          </p:cNvPr>
          <p:cNvSpPr>
            <a:spLocks noGrp="1"/>
          </p:cNvSpPr>
          <p:nvPr>
            <p:ph idx="1"/>
          </p:nvPr>
        </p:nvSpPr>
        <p:spPr/>
        <p:txBody>
          <a:bodyPr/>
          <a:lstStyle/>
          <a:p>
            <a:pPr algn="just">
              <a:buFont typeface="Arial" panose="020B0604020202020204" pitchFamily="34" charset="0"/>
              <a:buChar char="•"/>
            </a:pPr>
            <a:r>
              <a:rPr lang="en-US" sz="2500" b="1" i="0" dirty="0">
                <a:solidFill>
                  <a:srgbClr val="2D3B45"/>
                </a:solidFill>
                <a:effectLst/>
                <a:latin typeface="Lato Extended"/>
              </a:rPr>
              <a:t>Device Diversity:</a:t>
            </a:r>
            <a:r>
              <a:rPr lang="en-US" sz="2500" b="0" i="0" dirty="0">
                <a:solidFill>
                  <a:srgbClr val="2D3B45"/>
                </a:solidFill>
                <a:effectLst/>
                <a:latin typeface="Lato Extended"/>
              </a:rPr>
              <a:t> Test across various devices, sensors, and platforms to cover a wide range of scenarios.</a:t>
            </a:r>
          </a:p>
          <a:p>
            <a:pPr algn="just">
              <a:buFont typeface="Arial" panose="020B0604020202020204" pitchFamily="34" charset="0"/>
              <a:buChar char="•"/>
            </a:pPr>
            <a:r>
              <a:rPr lang="en-US" sz="2500" b="1" i="0" dirty="0">
                <a:solidFill>
                  <a:srgbClr val="2D3B45"/>
                </a:solidFill>
                <a:effectLst/>
                <a:latin typeface="Lato Extended"/>
              </a:rPr>
              <a:t>Intermittent Connectivity:</a:t>
            </a:r>
            <a:r>
              <a:rPr lang="en-US" sz="2500" b="0" i="0" dirty="0">
                <a:solidFill>
                  <a:srgbClr val="2D3B45"/>
                </a:solidFill>
                <a:effectLst/>
                <a:latin typeface="Lato Extended"/>
              </a:rPr>
              <a:t> Test for scenarios with unstable or intermittent network connections.</a:t>
            </a:r>
          </a:p>
          <a:p>
            <a:pPr algn="just">
              <a:buFont typeface="Arial" panose="020B0604020202020204" pitchFamily="34" charset="0"/>
              <a:buChar char="•"/>
            </a:pPr>
            <a:r>
              <a:rPr lang="en-US" sz="2500" b="1" i="0" dirty="0">
                <a:solidFill>
                  <a:srgbClr val="2D3B45"/>
                </a:solidFill>
                <a:effectLst/>
                <a:latin typeface="Lato Extended"/>
              </a:rPr>
              <a:t>Security Concerns:</a:t>
            </a:r>
            <a:r>
              <a:rPr lang="en-US" sz="2500" b="0" i="0" dirty="0">
                <a:solidFill>
                  <a:srgbClr val="2D3B45"/>
                </a:solidFill>
                <a:effectLst/>
                <a:latin typeface="Lato Extended"/>
              </a:rPr>
              <a:t> Address potential security vulnerabilities and data privacy issues.</a:t>
            </a:r>
          </a:p>
          <a:p>
            <a:pPr algn="just">
              <a:buFont typeface="Arial" panose="020B0604020202020204" pitchFamily="34" charset="0"/>
              <a:buChar char="•"/>
            </a:pPr>
            <a:r>
              <a:rPr lang="en-US" sz="2500" b="1" i="0" dirty="0">
                <a:solidFill>
                  <a:srgbClr val="2D3B45"/>
                </a:solidFill>
                <a:effectLst/>
                <a:latin typeface="Lato Extended"/>
              </a:rPr>
              <a:t>Firmware Updates:</a:t>
            </a:r>
            <a:r>
              <a:rPr lang="en-US" sz="2500" b="0" i="0" dirty="0">
                <a:solidFill>
                  <a:srgbClr val="2D3B45"/>
                </a:solidFill>
                <a:effectLst/>
                <a:latin typeface="Lato Extended"/>
              </a:rPr>
              <a:t> Test the process of remotely updating the firmware without disrupting device functionality.</a:t>
            </a:r>
          </a:p>
          <a:p>
            <a:pPr algn="just">
              <a:buFont typeface="Arial" panose="020B0604020202020204" pitchFamily="34" charset="0"/>
              <a:buChar char="•"/>
            </a:pPr>
            <a:r>
              <a:rPr lang="en-US" sz="2500" b="1" i="0" dirty="0">
                <a:solidFill>
                  <a:srgbClr val="2D3B45"/>
                </a:solidFill>
                <a:effectLst/>
                <a:latin typeface="Lato Extended"/>
              </a:rPr>
              <a:t>Real-Time Constraints:</a:t>
            </a:r>
            <a:r>
              <a:rPr lang="en-US" sz="2500" b="0" i="0" dirty="0">
                <a:solidFill>
                  <a:srgbClr val="2D3B45"/>
                </a:solidFill>
                <a:effectLst/>
                <a:latin typeface="Lato Extended"/>
              </a:rPr>
              <a:t> Account for time-sensitive interactions and responses in testing scenarios.</a:t>
            </a:r>
          </a:p>
          <a:p>
            <a:endParaRPr lang="en-US" dirty="0"/>
          </a:p>
        </p:txBody>
      </p:sp>
    </p:spTree>
    <p:extLst>
      <p:ext uri="{BB962C8B-B14F-4D97-AF65-F5344CB8AC3E}">
        <p14:creationId xmlns:p14="http://schemas.microsoft.com/office/powerpoint/2010/main" val="939831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AF28C3-ABA6-4653-A264-D4F50020CF25}"/>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spcBef>
                <a:spcPct val="0"/>
              </a:spcBef>
            </a:pPr>
            <a:r>
              <a:rPr lang="en-US" sz="4000" kern="1200">
                <a:solidFill>
                  <a:srgbClr val="FFFFFF"/>
                </a:solidFill>
                <a:latin typeface="+mj-lt"/>
                <a:ea typeface="+mj-ea"/>
                <a:cs typeface="+mj-cs"/>
              </a:rPr>
              <a:t>Recent Publications on IoT in Education</a:t>
            </a:r>
          </a:p>
        </p:txBody>
      </p:sp>
      <p:sp>
        <p:nvSpPr>
          <p:cNvPr id="3" name="Text Placeholder 2">
            <a:extLst>
              <a:ext uri="{FF2B5EF4-FFF2-40B4-BE49-F238E27FC236}">
                <a16:creationId xmlns:a16="http://schemas.microsoft.com/office/drawing/2014/main" id="{9233DC03-E5A6-47F8-9447-EF23AC0C4B84}"/>
              </a:ext>
            </a:extLst>
          </p:cNvPr>
          <p:cNvSpPr>
            <a:spLocks noGrp="1"/>
          </p:cNvSpPr>
          <p:nvPr>
            <p:ph type="body" idx="1"/>
          </p:nvPr>
        </p:nvSpPr>
        <p:spPr>
          <a:xfrm>
            <a:off x="3871159" y="676553"/>
            <a:ext cx="8057189" cy="6171309"/>
          </a:xfrm>
        </p:spPr>
        <p:txBody>
          <a:bodyPr vert="horz" lIns="91440" tIns="45720" rIns="91440" bIns="45720" rtlCol="0" anchor="ctr">
            <a:normAutofit fontScale="92500" lnSpcReduction="10000"/>
          </a:bodyPr>
          <a:lstStyle/>
          <a:p>
            <a:pPr indent="-228600" algn="just">
              <a:buFont typeface="Arial" panose="020B0604020202020204" pitchFamily="34" charset="0"/>
              <a:buChar char="•"/>
            </a:pPr>
            <a:r>
              <a:rPr lang="en-US" sz="1600" dirty="0"/>
              <a:t>DeFranco, J., </a:t>
            </a:r>
            <a:r>
              <a:rPr lang="en-US" sz="1600" b="1" dirty="0"/>
              <a:t>Kassab, M. </a:t>
            </a:r>
            <a:r>
              <a:rPr lang="en-US" sz="1600" dirty="0"/>
              <a:t>(2021). What every engineer should know about the internet of things? CRC Press Taylor &amp; Francis Group</a:t>
            </a:r>
          </a:p>
          <a:p>
            <a:pPr indent="-228600" algn="just">
              <a:buFont typeface="Arial" panose="020B0604020202020204" pitchFamily="34" charset="0"/>
              <a:buChar char="•"/>
            </a:pPr>
            <a:endParaRPr lang="en-US" sz="1600" b="1" dirty="0"/>
          </a:p>
          <a:p>
            <a:pPr indent="-228600" algn="just">
              <a:buFont typeface="Arial" panose="020B0604020202020204" pitchFamily="34" charset="0"/>
              <a:buChar char="•"/>
            </a:pPr>
            <a:r>
              <a:rPr lang="en-US" sz="1600" b="1" dirty="0"/>
              <a:t>Kassab, M</a:t>
            </a:r>
            <a:r>
              <a:rPr lang="en-US" sz="1600" dirty="0"/>
              <a:t>., DeFranco, J., &amp; Laplante, P. (2020).  A systematic literature review on internet of things in education: Benefits and challenges. Journal of Computer Assisted Learning, 36(2), 115-127.</a:t>
            </a:r>
          </a:p>
          <a:p>
            <a:pPr indent="-228600" algn="just">
              <a:buFont typeface="Arial" panose="020B0604020202020204" pitchFamily="34" charset="0"/>
              <a:buChar char="•"/>
            </a:pPr>
            <a:endParaRPr lang="en-US" sz="1600" dirty="0"/>
          </a:p>
          <a:p>
            <a:pPr indent="-228600" algn="just">
              <a:buFont typeface="Arial" panose="020B0604020202020204" pitchFamily="34" charset="0"/>
              <a:buChar char="•"/>
            </a:pPr>
            <a:r>
              <a:rPr lang="en-US" sz="1600" b="1" dirty="0"/>
              <a:t>Kassab, M., </a:t>
            </a:r>
            <a:r>
              <a:rPr lang="en-US" sz="1600" dirty="0"/>
              <a:t>&amp; Mazzara, M. (2019). Towards Designing Smart Learning Environments with IoT. In DEVOPS 2019 - Second international workshop on software engineering aspects of continuous development and new paradigms of software production and deployment.</a:t>
            </a:r>
          </a:p>
          <a:p>
            <a:pPr indent="-228600" algn="just">
              <a:buFont typeface="Arial" panose="020B0604020202020204" pitchFamily="34" charset="0"/>
              <a:buChar char="•"/>
            </a:pPr>
            <a:endParaRPr lang="en-US" sz="1600" dirty="0"/>
          </a:p>
          <a:p>
            <a:pPr indent="-228600" algn="just">
              <a:buFont typeface="Arial" panose="020B0604020202020204" pitchFamily="34" charset="0"/>
              <a:buChar char="•"/>
            </a:pPr>
            <a:r>
              <a:rPr lang="en-US" sz="1600" dirty="0"/>
              <a:t>DeFranco, J., &amp; </a:t>
            </a:r>
            <a:r>
              <a:rPr lang="en-US" sz="1600" b="1" dirty="0"/>
              <a:t>Kassab, M.</a:t>
            </a:r>
            <a:r>
              <a:rPr lang="en-US" sz="1600" dirty="0"/>
              <a:t> (2019). Considerations for an internet of things curriculum. In </a:t>
            </a:r>
            <a:r>
              <a:rPr lang="en-US" sz="1600" i="1" dirty="0"/>
              <a:t>2019 Hawaii International Conference on System Sciences (HICSS-52). </a:t>
            </a:r>
            <a:r>
              <a:rPr lang="en-US" sz="1600" dirty="0"/>
              <a:t>Maui. HI.</a:t>
            </a:r>
          </a:p>
          <a:p>
            <a:pPr indent="-228600" algn="just">
              <a:buFont typeface="Arial" panose="020B0604020202020204" pitchFamily="34" charset="0"/>
              <a:buChar char="•"/>
            </a:pPr>
            <a:endParaRPr lang="en-US" sz="1600" dirty="0"/>
          </a:p>
          <a:p>
            <a:pPr indent="-228600" algn="just">
              <a:buFont typeface="Arial" panose="020B0604020202020204" pitchFamily="34" charset="0"/>
              <a:buChar char="•"/>
            </a:pPr>
            <a:r>
              <a:rPr lang="en-US" sz="1600" b="1" dirty="0"/>
              <a:t>Kassab, M.</a:t>
            </a:r>
            <a:r>
              <a:rPr lang="en-US" sz="1600" dirty="0"/>
              <a:t>, Graciano Neto, V. V., &amp; </a:t>
            </a:r>
            <a:r>
              <a:rPr lang="en-US" sz="1600" dirty="0" err="1"/>
              <a:t>Allian</a:t>
            </a:r>
            <a:r>
              <a:rPr lang="en-US" sz="1600" dirty="0"/>
              <a:t>, A. (2019). Investigating quality requirements from a human perspective in IoT-based software architectures for education. In </a:t>
            </a:r>
            <a:r>
              <a:rPr lang="en-US" sz="1600" i="1" dirty="0"/>
              <a:t>International Workshop on Software Architectures and Human Values in conjunction with the 13</a:t>
            </a:r>
            <a:r>
              <a:rPr lang="en-US" sz="1600" i="1" baseline="30000" dirty="0"/>
              <a:t>th</a:t>
            </a:r>
            <a:r>
              <a:rPr lang="en-US" sz="1600" i="1" dirty="0"/>
              <a:t> European Conference on Software Architecture (ECSA).</a:t>
            </a:r>
            <a:r>
              <a:rPr lang="en-US" sz="1600" dirty="0"/>
              <a:t> ISBN 978-1-4503-7142-1. Paris. France.</a:t>
            </a:r>
          </a:p>
          <a:p>
            <a:pPr marL="38100" indent="-228600" algn="just">
              <a:buFont typeface="Arial" panose="020B0604020202020204" pitchFamily="34" charset="0"/>
              <a:buChar char="•"/>
            </a:pPr>
            <a:endParaRPr lang="en-US" sz="1600" dirty="0"/>
          </a:p>
          <a:p>
            <a:pPr indent="-228600" algn="just">
              <a:buFont typeface="Arial" panose="020B0604020202020204" pitchFamily="34" charset="0"/>
              <a:buChar char="•"/>
            </a:pPr>
            <a:r>
              <a:rPr lang="en-US" sz="1600" b="1" dirty="0"/>
              <a:t>Kassab, M.</a:t>
            </a:r>
            <a:r>
              <a:rPr lang="en-US" sz="1600" dirty="0"/>
              <a:t>, DeFranco, J., &amp; Voas, J.  (2018).  Smarter education. </a:t>
            </a:r>
            <a:r>
              <a:rPr lang="en-US" sz="1600" i="1" dirty="0"/>
              <a:t>IT Professional</a:t>
            </a:r>
            <a:r>
              <a:rPr lang="en-US" sz="1600" dirty="0"/>
              <a:t>, 20(5), 20–24.</a:t>
            </a:r>
          </a:p>
          <a:p>
            <a:pPr indent="-228600" algn="just">
              <a:buFont typeface="Arial" panose="020B0604020202020204" pitchFamily="34" charset="0"/>
              <a:buChar char="•"/>
            </a:pPr>
            <a:endParaRPr lang="en-US" sz="1600" dirty="0"/>
          </a:p>
          <a:p>
            <a:pPr indent="-228600" algn="just">
              <a:buFont typeface="Arial" panose="020B0604020202020204" pitchFamily="34" charset="0"/>
              <a:buChar char="•"/>
            </a:pPr>
            <a:r>
              <a:rPr lang="en-US" sz="1600" dirty="0"/>
              <a:t>DeFranco, J., </a:t>
            </a:r>
            <a:r>
              <a:rPr lang="en-US" sz="1600" b="1" dirty="0"/>
              <a:t>Kassab, M.</a:t>
            </a:r>
            <a:r>
              <a:rPr lang="en-US" sz="1600" dirty="0"/>
              <a:t>, &amp; Voas, J.  (2018).  How do you create an internet of things workforce? </a:t>
            </a:r>
            <a:r>
              <a:rPr lang="en-US" sz="1600" i="1" dirty="0"/>
              <a:t>IT Professional</a:t>
            </a:r>
            <a:r>
              <a:rPr lang="en-US" sz="1600" dirty="0"/>
              <a:t>, 20(4), 8–12.</a:t>
            </a:r>
          </a:p>
          <a:p>
            <a:pPr indent="-228600" algn="just">
              <a:buFont typeface="Arial" panose="020B0604020202020204" pitchFamily="34" charset="0"/>
              <a:buChar char="•"/>
            </a:pPr>
            <a:endParaRPr lang="en-US" sz="1600" dirty="0"/>
          </a:p>
          <a:p>
            <a:pPr indent="-228600" algn="just">
              <a:buFont typeface="Arial" panose="020B0604020202020204" pitchFamily="34" charset="0"/>
              <a:buChar char="•"/>
            </a:pPr>
            <a:r>
              <a:rPr lang="en-US" sz="1600" dirty="0"/>
              <a:t>Laplante, P., </a:t>
            </a:r>
            <a:r>
              <a:rPr lang="en-US" sz="1600" b="1" dirty="0"/>
              <a:t>Kassab, M.</a:t>
            </a:r>
            <a:r>
              <a:rPr lang="en-US" sz="1600" dirty="0"/>
              <a:t>, Laplante, N. L., &amp; Voas, J. (2017).  Building caring healthcare systems in the internet of things. </a:t>
            </a:r>
            <a:r>
              <a:rPr lang="en-US" sz="1600" i="1" dirty="0"/>
              <a:t>IEEE systems journal</a:t>
            </a:r>
            <a:r>
              <a:rPr lang="en-US" sz="1600" dirty="0"/>
              <a:t>, 12(3), 3030–3037.</a:t>
            </a:r>
          </a:p>
          <a:p>
            <a:pPr indent="-228600">
              <a:buFont typeface="Arial" panose="020B0604020202020204" pitchFamily="34" charset="0"/>
              <a:buChar char="•"/>
            </a:pPr>
            <a:endParaRPr lang="en-US" sz="1100" dirty="0"/>
          </a:p>
          <a:p>
            <a:pPr indent="-228600">
              <a:buFont typeface="Arial" panose="020B0604020202020204" pitchFamily="34" charset="0"/>
              <a:buChar char="•"/>
            </a:pPr>
            <a:endParaRPr lang="en-US" sz="1100" dirty="0"/>
          </a:p>
        </p:txBody>
      </p:sp>
      <p:sp>
        <p:nvSpPr>
          <p:cNvPr id="4" name="Slide Number Placeholder 3">
            <a:extLst>
              <a:ext uri="{FF2B5EF4-FFF2-40B4-BE49-F238E27FC236}">
                <a16:creationId xmlns:a16="http://schemas.microsoft.com/office/drawing/2014/main" id="{D969C9E3-526A-41BF-A068-9FBAE4240290}"/>
              </a:ext>
            </a:extLst>
          </p:cNvPr>
          <p:cNvSpPr>
            <a:spLocks noGrp="1"/>
          </p:cNvSpPr>
          <p:nvPr>
            <p:ph type="sldNum" idx="12"/>
          </p:nvPr>
        </p:nvSpPr>
        <p:spPr>
          <a:xfrm>
            <a:off x="11704320" y="6455664"/>
            <a:ext cx="448056" cy="365125"/>
          </a:xfrm>
        </p:spPr>
        <p:txBody>
          <a:bodyPr vert="horz" lIns="91440" tIns="45720" rIns="91440" bIns="45720" rtlCol="0" anchor="ctr">
            <a:normAutofit/>
          </a:bodyPr>
          <a:lstStyle/>
          <a:p>
            <a:pPr marL="0" marR="0" lvl="0" indent="0" algn="r" defTabSz="914400" rtl="0" eaLnBrk="1" fontAlgn="base" latinLnBrk="0" hangingPunct="1">
              <a:lnSpc>
                <a:spcPct val="100000"/>
              </a:lnSpc>
              <a:spcBef>
                <a:spcPts val="0"/>
              </a:spcBef>
              <a:spcAft>
                <a:spcPts val="600"/>
              </a:spcAft>
              <a:buClrTx/>
              <a:buSzTx/>
              <a:buFontTx/>
              <a:buNone/>
              <a:tabLst/>
              <a:defRPr/>
            </a:pPr>
            <a:fld id="{00000000-1234-1234-1234-123412341234}" type="slidenum">
              <a:rPr kumimoji="0" lang="en-US" sz="1100" b="1"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sym typeface="Source Sans Pro"/>
              </a:rPr>
              <a:pPr marL="0" marR="0" lvl="0" indent="0" algn="r" defTabSz="914400" rtl="0" eaLnBrk="1" fontAlgn="base" latinLnBrk="0" hangingPunct="1">
                <a:lnSpc>
                  <a:spcPct val="100000"/>
                </a:lnSpc>
                <a:spcBef>
                  <a:spcPts val="0"/>
                </a:spcBef>
                <a:spcAft>
                  <a:spcPts val="600"/>
                </a:spcAft>
                <a:buClrTx/>
                <a:buSzTx/>
                <a:buFontTx/>
                <a:buNone/>
                <a:tabLst/>
                <a:defRPr/>
              </a:pPr>
              <a:t>55</a:t>
            </a:fld>
            <a:endParaRPr kumimoji="0" lang="en-US" sz="1100" b="1"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sym typeface="Source Sans Pro"/>
            </a:endParaRPr>
          </a:p>
        </p:txBody>
      </p:sp>
    </p:spTree>
    <p:extLst>
      <p:ext uri="{BB962C8B-B14F-4D97-AF65-F5344CB8AC3E}">
        <p14:creationId xmlns:p14="http://schemas.microsoft.com/office/powerpoint/2010/main" val="2397946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EBE05C-3A2C-A0E6-2D5E-98084314143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Related Book</a:t>
            </a:r>
          </a:p>
        </p:txBody>
      </p:sp>
      <p:pic>
        <p:nvPicPr>
          <p:cNvPr id="5" name="Picture 4">
            <a:extLst>
              <a:ext uri="{FF2B5EF4-FFF2-40B4-BE49-F238E27FC236}">
                <a16:creationId xmlns:a16="http://schemas.microsoft.com/office/drawing/2014/main" id="{658637E1-394A-DF40-571F-D12CDA995BF3}"/>
              </a:ext>
            </a:extLst>
          </p:cNvPr>
          <p:cNvPicPr>
            <a:picLocks noChangeAspect="1"/>
          </p:cNvPicPr>
          <p:nvPr/>
        </p:nvPicPr>
        <p:blipFill rotWithShape="1">
          <a:blip r:embed="rId3"/>
          <a:srcRect r="1682"/>
          <a:stretch/>
        </p:blipFill>
        <p:spPr>
          <a:xfrm>
            <a:off x="6285610" y="643466"/>
            <a:ext cx="3764112" cy="5568739"/>
          </a:xfrm>
          <a:prstGeom prst="rect">
            <a:avLst/>
          </a:prstGeom>
        </p:spPr>
      </p:pic>
    </p:spTree>
    <p:extLst>
      <p:ext uri="{BB962C8B-B14F-4D97-AF65-F5344CB8AC3E}">
        <p14:creationId xmlns:p14="http://schemas.microsoft.com/office/powerpoint/2010/main" val="15670832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6B949A7-C144-7EDC-827E-C7421AE8E888}"/>
              </a:ext>
            </a:extLst>
          </p:cNvPr>
          <p:cNvSpPr>
            <a:spLocks noGrp="1"/>
          </p:cNvSpPr>
          <p:nvPr>
            <p:ph type="ctrTitle"/>
          </p:nvPr>
        </p:nvSpPr>
        <p:spPr>
          <a:xfrm>
            <a:off x="699713" y="248038"/>
            <a:ext cx="7063721" cy="1159200"/>
          </a:xfrm>
        </p:spPr>
        <p:txBody>
          <a:bodyPr anchor="ctr">
            <a:normAutofit/>
          </a:bodyPr>
          <a:lstStyle/>
          <a:p>
            <a:pPr algn="l"/>
            <a:r>
              <a:rPr lang="en-US" sz="3700" dirty="0">
                <a:solidFill>
                  <a:srgbClr val="FFFFFF"/>
                </a:solidFill>
              </a:rPr>
              <a:t>AI AND SOFTWARE ENGINEERING</a:t>
            </a:r>
            <a:br>
              <a:rPr lang="en-US" sz="3700" dirty="0">
                <a:solidFill>
                  <a:srgbClr val="FFFFFF"/>
                </a:solidFill>
              </a:rPr>
            </a:br>
            <a:r>
              <a:rPr lang="en-US" sz="3700" dirty="0">
                <a:solidFill>
                  <a:srgbClr val="FFFFFF"/>
                </a:solidFill>
              </a:rPr>
              <a:t>(</a:t>
            </a:r>
            <a:r>
              <a:rPr lang="en-US" sz="3700" b="1" dirty="0">
                <a:solidFill>
                  <a:srgbClr val="FFFFFF"/>
                </a:solidFill>
              </a:rPr>
              <a:t>Open Discussion</a:t>
            </a:r>
            <a:r>
              <a:rPr lang="en-US" sz="3700" dirty="0">
                <a:solidFill>
                  <a:srgbClr val="FFFFFF"/>
                </a:solidFill>
              </a:rPr>
              <a:t>)</a:t>
            </a:r>
          </a:p>
        </p:txBody>
      </p:sp>
      <p:pic>
        <p:nvPicPr>
          <p:cNvPr id="6" name="Video 5" descr="3D Machine Parts">
            <a:extLst>
              <a:ext uri="{FF2B5EF4-FFF2-40B4-BE49-F238E27FC236}">
                <a16:creationId xmlns:a16="http://schemas.microsoft.com/office/drawing/2014/main" id="{97475230-E038-FB5E-1EBC-776B232A923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2127253" y="1966293"/>
            <a:ext cx="7937493" cy="4452160"/>
          </a:xfrm>
          <a:prstGeom prst="rect">
            <a:avLst/>
          </a:prstGeom>
        </p:spPr>
      </p:pic>
    </p:spTree>
    <p:extLst>
      <p:ext uri="{BB962C8B-B14F-4D97-AF65-F5344CB8AC3E}">
        <p14:creationId xmlns:p14="http://schemas.microsoft.com/office/powerpoint/2010/main" val="20374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1897761" y="865632"/>
            <a:ext cx="7543800" cy="1207008"/>
          </a:xfrm>
        </p:spPr>
        <p:txBody>
          <a:bodyPr>
            <a:noAutofit/>
          </a:bodyPr>
          <a:lstStyle/>
          <a:p>
            <a:pPr algn="just"/>
            <a:r>
              <a:rPr lang="en-US" sz="3000" dirty="0"/>
              <a:t>Readings , Assignments, Project Tasks</a:t>
            </a: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1458" y="2243654"/>
            <a:ext cx="685800" cy="685800"/>
          </a:xfrm>
          <a:prstGeom prst="rect">
            <a:avLst/>
          </a:prstGeom>
        </p:spPr>
      </p:pic>
      <p:sp>
        <p:nvSpPr>
          <p:cNvPr id="5" name="Slide Number Placeholder 4">
            <a:extLst>
              <a:ext uri="{FF2B5EF4-FFF2-40B4-BE49-F238E27FC236}">
                <a16:creationId xmlns:a16="http://schemas.microsoft.com/office/drawing/2014/main" id="{14340FC3-8972-025E-B135-FB8860CA08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9A93A2-046E-4DE2-8DC8-437C9DCCFAA3}"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Content Placeholder 2">
            <a:extLst>
              <a:ext uri="{FF2B5EF4-FFF2-40B4-BE49-F238E27FC236}">
                <a16:creationId xmlns:a16="http://schemas.microsoft.com/office/drawing/2014/main" id="{E07218CC-ADE3-DEC3-D109-5F6EB95771FC}"/>
              </a:ext>
            </a:extLst>
          </p:cNvPr>
          <p:cNvSpPr txBox="1">
            <a:spLocks/>
          </p:cNvSpPr>
          <p:nvPr/>
        </p:nvSpPr>
        <p:spPr>
          <a:xfrm>
            <a:off x="2326386" y="2448306"/>
            <a:ext cx="8161020" cy="3038094"/>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3400" dirty="0"/>
              <a:t>       </a:t>
            </a:r>
            <a:r>
              <a:rPr lang="en-US" sz="3400" b="1" dirty="0"/>
              <a:t>Read:</a:t>
            </a:r>
          </a:p>
          <a:p>
            <a:pPr lvl="2"/>
            <a:endParaRPr lang="en-US" sz="2325" dirty="0"/>
          </a:p>
          <a:p>
            <a:pPr lvl="2"/>
            <a:endParaRPr lang="en-US" sz="2325" dirty="0"/>
          </a:p>
          <a:p>
            <a:pPr lvl="2"/>
            <a:r>
              <a:rPr lang="en-US" sz="2900" dirty="0"/>
              <a:t>Chapter 29</a:t>
            </a:r>
          </a:p>
          <a:p>
            <a:pPr marL="205978" lvl="1" indent="0">
              <a:buFont typeface="Arial" panose="020B0604020202020204" pitchFamily="34" charset="0"/>
              <a:buNone/>
            </a:pPr>
            <a:endParaRPr lang="en-US" sz="2325" dirty="0"/>
          </a:p>
          <a:p>
            <a:pPr marL="205978" lvl="1" indent="0">
              <a:buFont typeface="Arial" panose="020B0604020202020204" pitchFamily="34" charset="0"/>
              <a:buNone/>
            </a:pPr>
            <a:endParaRPr lang="en-US" sz="2325" dirty="0"/>
          </a:p>
          <a:p>
            <a:pPr marL="205978" lvl="1" indent="0">
              <a:buFont typeface="Arial" panose="020B0604020202020204" pitchFamily="34" charset="0"/>
              <a:buNone/>
            </a:pPr>
            <a:endParaRPr lang="en-US" sz="2325" dirty="0"/>
          </a:p>
          <a:p>
            <a:pPr marL="0" lvl="1" indent="0">
              <a:spcBef>
                <a:spcPts val="900"/>
              </a:spcBef>
              <a:buFont typeface="Arial" panose="020B0604020202020204" pitchFamily="34" charset="0"/>
              <a:buNone/>
            </a:pPr>
            <a:r>
              <a:rPr lang="en-US" sz="3800" dirty="0"/>
              <a:t>         </a:t>
            </a:r>
            <a:endParaRPr lang="en-US" sz="3800" b="1" dirty="0"/>
          </a:p>
          <a:p>
            <a:endParaRPr lang="en-US" dirty="0"/>
          </a:p>
        </p:txBody>
      </p:sp>
    </p:spTree>
    <p:extLst>
      <p:ext uri="{BB962C8B-B14F-4D97-AF65-F5344CB8AC3E}">
        <p14:creationId xmlns:p14="http://schemas.microsoft.com/office/powerpoint/2010/main" val="3541923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3E08083F-74D1-09EB-67FD-526BAA1DEB54}"/>
              </a:ext>
            </a:extLst>
          </p:cNvPr>
          <p:cNvSpPr>
            <a:spLocks noGrp="1"/>
          </p:cNvSpPr>
          <p:nvPr>
            <p:ph type="title"/>
          </p:nvPr>
        </p:nvSpPr>
        <p:spPr>
          <a:xfrm>
            <a:off x="214313" y="643466"/>
            <a:ext cx="4648169" cy="5528734"/>
          </a:xfrm>
        </p:spPr>
        <p:txBody>
          <a:bodyPr>
            <a:normAutofit/>
          </a:bodyPr>
          <a:lstStyle/>
          <a:p>
            <a:r>
              <a:rPr lang="en-US" sz="4800" dirty="0">
                <a:solidFill>
                  <a:srgbClr val="FFFFFF"/>
                </a:solidFill>
              </a:rPr>
              <a:t>4- Open source movement</a:t>
            </a:r>
          </a:p>
        </p:txBody>
      </p:sp>
      <p:sp>
        <p:nvSpPr>
          <p:cNvPr id="3" name="Content Placeholder 2">
            <a:extLst>
              <a:ext uri="{FF2B5EF4-FFF2-40B4-BE49-F238E27FC236}">
                <a16:creationId xmlns:a16="http://schemas.microsoft.com/office/drawing/2014/main" id="{7093A4C6-AE56-8AA6-22F7-37F9E5F004A7}"/>
              </a:ext>
            </a:extLst>
          </p:cNvPr>
          <p:cNvSpPr>
            <a:spLocks noGrp="1"/>
          </p:cNvSpPr>
          <p:nvPr>
            <p:ph idx="1"/>
          </p:nvPr>
        </p:nvSpPr>
        <p:spPr>
          <a:xfrm>
            <a:off x="4680706" y="882914"/>
            <a:ext cx="7178219" cy="5572432"/>
          </a:xfrm>
        </p:spPr>
        <p:txBody>
          <a:bodyPr anchor="ctr">
            <a:normAutofit/>
          </a:bodyPr>
          <a:lstStyle/>
          <a:p>
            <a:pPr algn="just"/>
            <a:r>
              <a:rPr lang="en-US" sz="2800" dirty="0">
                <a:latin typeface="Times New Roman" panose="02020603050405020304" pitchFamily="18" charset="0"/>
                <a:ea typeface="Book Antiqua" panose="02040602050305030304" pitchFamily="18" charset="0"/>
                <a:cs typeface="Times New Roman" panose="02020603050405020304" pitchFamily="18" charset="0"/>
              </a:rPr>
              <a:t>T</a:t>
            </a:r>
            <a:r>
              <a:rPr lang="en-US" sz="2800" dirty="0">
                <a:effectLst/>
                <a:latin typeface="Times New Roman" panose="02020603050405020304" pitchFamily="18" charset="0"/>
                <a:ea typeface="Book Antiqua" panose="02040602050305030304" pitchFamily="18" charset="0"/>
                <a:cs typeface="Times New Roman" panose="02020603050405020304" pitchFamily="18" charset="0"/>
              </a:rPr>
              <a:t>he ongoing open-source movement will keep on influencing software engineering practices as well. </a:t>
            </a:r>
          </a:p>
          <a:p>
            <a:pPr marL="0" indent="0" algn="just">
              <a:buNone/>
            </a:pPr>
            <a:endParaRPr lang="en-US" sz="2800" dirty="0">
              <a:effectLst/>
              <a:latin typeface="Times New Roman" panose="02020603050405020304" pitchFamily="18" charset="0"/>
              <a:ea typeface="Book Antiqua" panose="02040602050305030304" pitchFamily="18" charset="0"/>
              <a:cs typeface="Times New Roman" panose="02020603050405020304" pitchFamily="18" charset="0"/>
            </a:endParaRPr>
          </a:p>
          <a:p>
            <a:pPr algn="just"/>
            <a:r>
              <a:rPr lang="en-US" sz="2800" dirty="0">
                <a:effectLst/>
                <a:latin typeface="Times New Roman" panose="02020603050405020304" pitchFamily="18" charset="0"/>
                <a:ea typeface="Book Antiqua" panose="02040602050305030304" pitchFamily="18" charset="0"/>
                <a:cs typeface="Times New Roman" panose="02020603050405020304" pitchFamily="18" charset="0"/>
              </a:rPr>
              <a:t>As engineers keep on using modules from a myriad of other developers, more focus must be paid to ensuring licenses compliance, and the potential of constant updates breaking the system and the packages’ average lifetime.</a:t>
            </a:r>
          </a:p>
          <a:p>
            <a:endParaRPr lang="en-US" sz="2800" dirty="0"/>
          </a:p>
        </p:txBody>
      </p:sp>
      <p:sp>
        <p:nvSpPr>
          <p:cNvPr id="24" name="Oval 23">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9CD1A22E-7685-632F-08E9-566E978C20CB}"/>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a:pPr>
                <a:spcAft>
                  <a:spcPts val="600"/>
                </a:spcAft>
              </a:pPr>
              <a:t>6</a:t>
            </a:fld>
            <a:endParaRPr lang="en-US"/>
          </a:p>
        </p:txBody>
      </p:sp>
    </p:spTree>
    <p:extLst>
      <p:ext uri="{BB962C8B-B14F-4D97-AF65-F5344CB8AC3E}">
        <p14:creationId xmlns:p14="http://schemas.microsoft.com/office/powerpoint/2010/main" val="116186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14F8E054-8934-3770-83E0-F7430D80B0F0}"/>
              </a:ext>
            </a:extLst>
          </p:cNvPr>
          <p:cNvSpPr>
            <a:spLocks noGrp="1"/>
          </p:cNvSpPr>
          <p:nvPr>
            <p:ph type="title"/>
          </p:nvPr>
        </p:nvSpPr>
        <p:spPr>
          <a:xfrm>
            <a:off x="3343" y="643466"/>
            <a:ext cx="4768681" cy="5528734"/>
          </a:xfrm>
        </p:spPr>
        <p:txBody>
          <a:bodyPr>
            <a:normAutofit/>
          </a:bodyPr>
          <a:lstStyle/>
          <a:p>
            <a:r>
              <a:rPr lang="en-US" sz="4800" dirty="0">
                <a:solidFill>
                  <a:srgbClr val="FFFFFF"/>
                </a:solidFill>
              </a:rPr>
              <a:t>4- Open SOURCE MOVEMENT</a:t>
            </a:r>
          </a:p>
        </p:txBody>
      </p:sp>
      <p:sp>
        <p:nvSpPr>
          <p:cNvPr id="3" name="Content Placeholder 2">
            <a:extLst>
              <a:ext uri="{FF2B5EF4-FFF2-40B4-BE49-F238E27FC236}">
                <a16:creationId xmlns:a16="http://schemas.microsoft.com/office/drawing/2014/main" id="{762CD969-E3DB-4355-193A-810C3FE1D63D}"/>
              </a:ext>
            </a:extLst>
          </p:cNvPr>
          <p:cNvSpPr>
            <a:spLocks noGrp="1"/>
          </p:cNvSpPr>
          <p:nvPr>
            <p:ph idx="1"/>
          </p:nvPr>
        </p:nvSpPr>
        <p:spPr>
          <a:xfrm>
            <a:off x="4772024" y="428625"/>
            <a:ext cx="7300914" cy="6026721"/>
          </a:xfrm>
        </p:spPr>
        <p:txBody>
          <a:bodyPr anchor="ctr">
            <a:normAutofit lnSpcReduction="10000"/>
          </a:bodyPr>
          <a:lstStyle/>
          <a:p>
            <a:pPr algn="just"/>
            <a:r>
              <a:rPr lang="en-US" sz="2300" dirty="0"/>
              <a:t>Open-source software (OSS) is computer software that is released under a license in which the copyright holder grants users the rights to use, study, change, and distribute the software and its source code to anyone and for any purpose.</a:t>
            </a:r>
          </a:p>
          <a:p>
            <a:pPr algn="just"/>
            <a:endParaRPr lang="en-US" sz="2300" dirty="0"/>
          </a:p>
          <a:p>
            <a:pPr algn="just"/>
            <a:r>
              <a:rPr lang="en-US" sz="2300" dirty="0"/>
              <a:t> Open-source software may be developed in a collaborative, public manner.</a:t>
            </a:r>
          </a:p>
          <a:p>
            <a:pPr algn="just"/>
            <a:endParaRPr lang="en-US" sz="2300" dirty="0"/>
          </a:p>
          <a:p>
            <a:pPr algn="just"/>
            <a:r>
              <a:rPr lang="en-US" sz="2300" dirty="0"/>
              <a:t> Open-source software is a prominent example of open collaboration, meaning any capable user is able to participate online in development, making the number of possible contributors indefinite. </a:t>
            </a:r>
          </a:p>
          <a:p>
            <a:pPr algn="just"/>
            <a:endParaRPr lang="en-US" sz="2300" dirty="0"/>
          </a:p>
          <a:p>
            <a:pPr algn="just"/>
            <a:r>
              <a:rPr lang="en-US" sz="2300" dirty="0"/>
              <a:t>The ability to examine the code facilitates public trust in the software</a:t>
            </a:r>
          </a:p>
        </p:txBody>
      </p:sp>
      <p:sp>
        <p:nvSpPr>
          <p:cNvPr id="24" name="Oval 23">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E449D7B5-B26B-67F4-8F61-DBA44B719342}"/>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a:pPr>
                <a:spcAft>
                  <a:spcPts val="600"/>
                </a:spcAft>
              </a:pPr>
              <a:t>7</a:t>
            </a:fld>
            <a:endParaRPr lang="en-US"/>
          </a:p>
        </p:txBody>
      </p:sp>
    </p:spTree>
    <p:extLst>
      <p:ext uri="{BB962C8B-B14F-4D97-AF65-F5344CB8AC3E}">
        <p14:creationId xmlns:p14="http://schemas.microsoft.com/office/powerpoint/2010/main" val="1702432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3A852-4490-40A1-88D2-69C15A176511}"/>
              </a:ext>
            </a:extLst>
          </p:cNvPr>
          <p:cNvSpPr>
            <a:spLocks noGrp="1"/>
          </p:cNvSpPr>
          <p:nvPr>
            <p:ph type="title"/>
          </p:nvPr>
        </p:nvSpPr>
        <p:spPr>
          <a:xfrm>
            <a:off x="525780" y="84582"/>
            <a:ext cx="10785348" cy="1609344"/>
          </a:xfrm>
        </p:spPr>
        <p:txBody>
          <a:bodyPr/>
          <a:lstStyle/>
          <a:p>
            <a:r>
              <a:rPr lang="en-US" dirty="0"/>
              <a:t>Software ENGINEERING IN SMALL BUSINESSES</a:t>
            </a:r>
          </a:p>
        </p:txBody>
      </p:sp>
      <p:sp>
        <p:nvSpPr>
          <p:cNvPr id="3" name="Content Placeholder 2">
            <a:extLst>
              <a:ext uri="{FF2B5EF4-FFF2-40B4-BE49-F238E27FC236}">
                <a16:creationId xmlns:a16="http://schemas.microsoft.com/office/drawing/2014/main" id="{2E6D7CF8-5C19-BC5D-0E7C-20D088269CF3}"/>
              </a:ext>
            </a:extLst>
          </p:cNvPr>
          <p:cNvSpPr>
            <a:spLocks noGrp="1"/>
          </p:cNvSpPr>
          <p:nvPr>
            <p:ph idx="1"/>
          </p:nvPr>
        </p:nvSpPr>
        <p:spPr>
          <a:xfrm>
            <a:off x="525781" y="2121408"/>
            <a:ext cx="11047094" cy="4050792"/>
          </a:xfrm>
        </p:spPr>
        <p:txBody>
          <a:bodyPr>
            <a:normAutofit lnSpcReduction="10000"/>
          </a:bodyPr>
          <a:lstStyle/>
          <a:p>
            <a:pPr algn="l">
              <a:buFont typeface="Arial" panose="020B0604020202020204" pitchFamily="34" charset="0"/>
              <a:buChar char="•"/>
            </a:pPr>
            <a:r>
              <a:rPr lang="en-US" b="0" i="0" dirty="0">
                <a:solidFill>
                  <a:srgbClr val="0D0D0D"/>
                </a:solidFill>
                <a:effectLst/>
                <a:highlight>
                  <a:srgbClr val="FFFFFF"/>
                </a:highlight>
                <a:latin typeface="Söhne"/>
              </a:rPr>
              <a:t>These factors impacting Software Engineering comes alongside increasing in startup formation.</a:t>
            </a:r>
          </a:p>
          <a:p>
            <a:pPr algn="l">
              <a:buFont typeface="Arial" panose="020B0604020202020204" pitchFamily="34" charset="0"/>
              <a:buChar char="•"/>
            </a:pP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Startups typically small businesses.</a:t>
            </a:r>
          </a:p>
          <a:p>
            <a:pPr algn="l">
              <a:buFont typeface="Arial" panose="020B0604020202020204" pitchFamily="34" charset="0"/>
              <a:buChar char="•"/>
            </a:pP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Exploring Software Engineering practices in small business contexts</a:t>
            </a:r>
          </a:p>
        </p:txBody>
      </p:sp>
      <p:sp>
        <p:nvSpPr>
          <p:cNvPr id="4" name="Slide Number Placeholder 3">
            <a:extLst>
              <a:ext uri="{FF2B5EF4-FFF2-40B4-BE49-F238E27FC236}">
                <a16:creationId xmlns:a16="http://schemas.microsoft.com/office/drawing/2014/main" id="{9482F13C-E542-0908-9A40-D0F3A586AA28}"/>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2610639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658FDBD-B264-31BE-8682-B139EA06E356}"/>
              </a:ext>
            </a:extLst>
          </p:cNvPr>
          <p:cNvSpPr>
            <a:spLocks noGrp="1"/>
          </p:cNvSpPr>
          <p:nvPr>
            <p:ph type="title"/>
          </p:nvPr>
        </p:nvSpPr>
        <p:spPr>
          <a:xfrm>
            <a:off x="1069848" y="484632"/>
            <a:ext cx="10058400" cy="1609344"/>
          </a:xfrm>
        </p:spPr>
        <p:txBody>
          <a:bodyPr>
            <a:normAutofit/>
          </a:bodyPr>
          <a:lstStyle/>
          <a:p>
            <a:r>
              <a:rPr lang="en-US">
                <a:effectLst/>
                <a:latin typeface="Calibri" panose="020F0502020204030204" pitchFamily="34" charset="0"/>
                <a:ea typeface="Calibri" panose="020F0502020204030204" pitchFamily="34" charset="0"/>
                <a:cs typeface="Times New Roman" panose="02020603050405020304" pitchFamily="18" charset="0"/>
              </a:rPr>
              <a:t>Requirements Engineering for Small Businesses</a:t>
            </a:r>
            <a:endParaRPr lang="en-US"/>
          </a:p>
        </p:txBody>
      </p:sp>
      <p:sp>
        <p:nvSpPr>
          <p:cNvPr id="3" name="Content Placeholder 2">
            <a:extLst>
              <a:ext uri="{FF2B5EF4-FFF2-40B4-BE49-F238E27FC236}">
                <a16:creationId xmlns:a16="http://schemas.microsoft.com/office/drawing/2014/main" id="{F245CA3C-A91C-C746-D8FE-09207D6BCE4A}"/>
              </a:ext>
            </a:extLst>
          </p:cNvPr>
          <p:cNvSpPr>
            <a:spLocks noGrp="1"/>
          </p:cNvSpPr>
          <p:nvPr>
            <p:ph idx="1"/>
          </p:nvPr>
        </p:nvSpPr>
        <p:spPr>
          <a:xfrm>
            <a:off x="362269" y="2320412"/>
            <a:ext cx="11588939" cy="4317497"/>
          </a:xfrm>
        </p:spPr>
        <p:txBody>
          <a:bodyPr>
            <a:normAutofit fontScale="70000" lnSpcReduction="20000"/>
          </a:bodyPr>
          <a:lstStyle/>
          <a:p>
            <a:pPr algn="just"/>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Small businesses are defined as enterprises that employ fewer than </a:t>
            </a:r>
            <a:r>
              <a:rPr lang="en-US" sz="3500" b="1" dirty="0">
                <a:effectLst/>
                <a:latin typeface="Times New Roman" panose="02020603050405020304" pitchFamily="18" charset="0"/>
                <a:ea typeface="Book Antiqua" panose="02040602050305030304" pitchFamily="18" charset="0"/>
                <a:cs typeface="Times New Roman" panose="02020603050405020304" pitchFamily="18" charset="0"/>
              </a:rPr>
              <a:t>50 persons </a:t>
            </a:r>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and whose annual turnover or annual balance sheet total does not </a:t>
            </a:r>
            <a:r>
              <a:rPr lang="en-US" sz="3500" b="1" dirty="0">
                <a:effectLst/>
                <a:latin typeface="Times New Roman" panose="02020603050405020304" pitchFamily="18" charset="0"/>
                <a:ea typeface="Book Antiqua" panose="02040602050305030304" pitchFamily="18" charset="0"/>
                <a:cs typeface="Times New Roman" panose="02020603050405020304" pitchFamily="18" charset="0"/>
              </a:rPr>
              <a:t>exceed EUR 10 million</a:t>
            </a:r>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 according to the European Commission (2005). </a:t>
            </a:r>
          </a:p>
          <a:p>
            <a:pPr algn="just"/>
            <a:endParaRPr lang="en-US" sz="3500" dirty="0">
              <a:effectLst/>
              <a:latin typeface="Times New Roman" panose="02020603050405020304" pitchFamily="18" charset="0"/>
              <a:ea typeface="Book Antiqua" panose="02040602050305030304" pitchFamily="18" charset="0"/>
              <a:cs typeface="Times New Roman" panose="02020603050405020304" pitchFamily="18" charset="0"/>
            </a:endParaRPr>
          </a:p>
          <a:p>
            <a:pPr algn="just"/>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Hence, most startups may also be considered as small businesses. In the United States, </a:t>
            </a:r>
            <a:r>
              <a:rPr lang="en-US" sz="3500" b="1" dirty="0">
                <a:effectLst/>
                <a:latin typeface="Times New Roman" panose="02020603050405020304" pitchFamily="18" charset="0"/>
                <a:ea typeface="Book Antiqua" panose="02040602050305030304" pitchFamily="18" charset="0"/>
                <a:cs typeface="Times New Roman" panose="02020603050405020304" pitchFamily="18" charset="0"/>
              </a:rPr>
              <a:t>88% of employer firms are considered to be small businesses </a:t>
            </a:r>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(JPMorgan, 2018).</a:t>
            </a:r>
          </a:p>
          <a:p>
            <a:pPr algn="just"/>
            <a:endParaRPr lang="en-US" sz="3500" dirty="0">
              <a:effectLst/>
              <a:latin typeface="Times New Roman" panose="02020603050405020304" pitchFamily="18" charset="0"/>
              <a:ea typeface="Book Antiqua" panose="02040602050305030304" pitchFamily="18" charset="0"/>
              <a:cs typeface="Times New Roman" panose="02020603050405020304" pitchFamily="18" charset="0"/>
            </a:endParaRPr>
          </a:p>
          <a:p>
            <a:pPr algn="just"/>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 These businesses accounted for over half of net job creation in the U.S. in 2014.</a:t>
            </a:r>
          </a:p>
          <a:p>
            <a:pPr algn="just"/>
            <a:endParaRPr lang="en-US" sz="3500" dirty="0">
              <a:latin typeface="Times New Roman" panose="02020603050405020304" pitchFamily="18" charset="0"/>
              <a:ea typeface="Book Antiqua" panose="02040602050305030304" pitchFamily="18" charset="0"/>
              <a:cs typeface="Times New Roman" panose="02020603050405020304" pitchFamily="18" charset="0"/>
            </a:endParaRPr>
          </a:p>
          <a:p>
            <a:pPr algn="just"/>
            <a:r>
              <a:rPr lang="en-US" sz="3500" dirty="0">
                <a:effectLst/>
                <a:latin typeface="Times New Roman" panose="02020603050405020304" pitchFamily="18" charset="0"/>
                <a:ea typeface="Book Antiqua" panose="02040602050305030304" pitchFamily="18" charset="0"/>
                <a:cs typeface="Times New Roman" panose="02020603050405020304" pitchFamily="18" charset="0"/>
              </a:rPr>
              <a:t> According to the U.S. Small Business Administration, the overwhelming majority of software development firms are also considered to be small businesses, and this will most likely continue to be the case for the next decade.</a:t>
            </a:r>
          </a:p>
          <a:p>
            <a:endParaRPr lang="en-US" sz="2300" dirty="0"/>
          </a:p>
        </p:txBody>
      </p:sp>
      <p:sp>
        <p:nvSpPr>
          <p:cNvPr id="29" name="Oval 2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D535D6FE-CFF0-E10E-67A3-CAB9F5D98C29}"/>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a:pPr>
                <a:spcAft>
                  <a:spcPts val="600"/>
                </a:spcAft>
              </a:pPr>
              <a:t>9</a:t>
            </a:fld>
            <a:endParaRPr lang="en-US"/>
          </a:p>
        </p:txBody>
      </p:sp>
    </p:spTree>
    <p:extLst>
      <p:ext uri="{BB962C8B-B14F-4D97-AF65-F5344CB8AC3E}">
        <p14:creationId xmlns:p14="http://schemas.microsoft.com/office/powerpoint/2010/main" val="15613715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{D25AD5BC-38A8-EF4E-B3DC-F920D3A82ACC}tf10001070</Template>
  <TotalTime>10267</TotalTime>
  <Words>6923</Words>
  <Application>Microsoft Office PowerPoint</Application>
  <PresentationFormat>Widescreen</PresentationFormat>
  <Paragraphs>514</Paragraphs>
  <Slides>58</Slides>
  <Notes>23</Notes>
  <HiddenSlides>0</HiddenSlides>
  <MMClips>2</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58</vt:i4>
      </vt:variant>
    </vt:vector>
  </HeadingPairs>
  <TitlesOfParts>
    <vt:vector size="78" baseType="lpstr">
      <vt:lpstr>Arial</vt:lpstr>
      <vt:lpstr>Arial Black</vt:lpstr>
      <vt:lpstr>Bell MT</vt:lpstr>
      <vt:lpstr>Book Antiqua</vt:lpstr>
      <vt:lpstr>Calibri</vt:lpstr>
      <vt:lpstr>Calibri Light</vt:lpstr>
      <vt:lpstr>Comic Sans MS</vt:lpstr>
      <vt:lpstr>Lato Extended</vt:lpstr>
      <vt:lpstr>NimbusRomNo9L-Regu</vt:lpstr>
      <vt:lpstr>Roboto Slab</vt:lpstr>
      <vt:lpstr>Rockwell Extra Bold</vt:lpstr>
      <vt:lpstr>Söhne</vt:lpstr>
      <vt:lpstr>Source Sans Pro</vt:lpstr>
      <vt:lpstr>Times New Roman</vt:lpstr>
      <vt:lpstr>Wingdings</vt:lpstr>
      <vt:lpstr>Wood Type</vt:lpstr>
      <vt:lpstr>Office Theme</vt:lpstr>
      <vt:lpstr>1_Office Theme</vt:lpstr>
      <vt:lpstr>2_Office Theme</vt:lpstr>
      <vt:lpstr>3_Office Theme</vt:lpstr>
      <vt:lpstr>Software Engineering </vt:lpstr>
      <vt:lpstr>Shaping Factors of the Future Landscape of Requirements Engineering </vt:lpstr>
      <vt:lpstr>1- Technological disruptions</vt:lpstr>
      <vt:lpstr>2-Distributed software engineering</vt:lpstr>
      <vt:lpstr>3- COTS</vt:lpstr>
      <vt:lpstr>4- Open source movement</vt:lpstr>
      <vt:lpstr>4- Open SOURCE MOVEMENT</vt:lpstr>
      <vt:lpstr>Software ENGINEERING IN SMALL BUSINESSES</vt:lpstr>
      <vt:lpstr>Requirements Engineering for Small Businesses</vt:lpstr>
      <vt:lpstr>LACK OF REQUIREMENTS ENGINEERING IN SMALL BUSINESSES</vt:lpstr>
      <vt:lpstr>Re in small businesses</vt:lpstr>
      <vt:lpstr>Re in small businesses</vt:lpstr>
      <vt:lpstr>Re in small businesses</vt:lpstr>
      <vt:lpstr>Re in small businesses</vt:lpstr>
      <vt:lpstr>Disruptive Technologies</vt:lpstr>
      <vt:lpstr>Software Engineering and Blockchain</vt:lpstr>
      <vt:lpstr>Blockchain - Background</vt:lpstr>
      <vt:lpstr>Blockchain Structure</vt:lpstr>
      <vt:lpstr>Blockchain Background</vt:lpstr>
      <vt:lpstr>Blockchain Applications </vt:lpstr>
      <vt:lpstr>Example: Mapping of the Key Benefits of Blockchain in Healthcare Software Systems</vt:lpstr>
      <vt:lpstr>SLR Overview of Results</vt:lpstr>
      <vt:lpstr>Economic Impact of Blockchain </vt:lpstr>
      <vt:lpstr>Blockchain-Oriented Software Engineering (BOSE) </vt:lpstr>
      <vt:lpstr>Blockchain Engineers Wanted An Empirical Analysis on Required Skills, Education, and Experience  (Presentation from a Research Study)</vt:lpstr>
      <vt:lpstr>Motivation: Is there a need to Investigate the profile of “Blockchain Engineer” role?</vt:lpstr>
      <vt:lpstr>The Emerging Role of “Blockchain Engineer”</vt:lpstr>
      <vt:lpstr>Blockchain Engineering as a Paradigm</vt:lpstr>
      <vt:lpstr>Research Methodology</vt:lpstr>
      <vt:lpstr>Research Questions</vt:lpstr>
      <vt:lpstr>Data Collection</vt:lpstr>
      <vt:lpstr>Extracting and Analyzing Data</vt:lpstr>
      <vt:lpstr>RQ1: Job Profiles for Blockchain Engineers</vt:lpstr>
      <vt:lpstr>RQ2. Hiring Companies Profiles</vt:lpstr>
      <vt:lpstr>RQ3: Required competencies</vt:lpstr>
      <vt:lpstr>Required Competencies in Blockchain</vt:lpstr>
      <vt:lpstr>Technical Competencies</vt:lpstr>
      <vt:lpstr>Soft skills competencies</vt:lpstr>
      <vt:lpstr>RQ4. Education &amp; Experience</vt:lpstr>
      <vt:lpstr>Insights</vt:lpstr>
      <vt:lpstr>Insights</vt:lpstr>
      <vt:lpstr>Software Engineering and IoT</vt:lpstr>
      <vt:lpstr>INTRODUCTION OF iot</vt:lpstr>
      <vt:lpstr>GROWTH OF IOT</vt:lpstr>
      <vt:lpstr>Challenges in Building IoT Requirements </vt:lpstr>
      <vt:lpstr>Security Concerns in IoT </vt:lpstr>
      <vt:lpstr>Scalability Requirements </vt:lpstr>
      <vt:lpstr>EMERGENCE OF NEW QUALITY ATTRIBUTES</vt:lpstr>
      <vt:lpstr>Example: IoT in Education</vt:lpstr>
      <vt:lpstr>What are the Challenges of Incorporating IoT in Education? </vt:lpstr>
      <vt:lpstr>PowerPoint Presentation</vt:lpstr>
      <vt:lpstr>PowerPoint Presentation</vt:lpstr>
      <vt:lpstr>Types of IoT Testing </vt:lpstr>
      <vt:lpstr>Considerations when testing for IoT devices</vt:lpstr>
      <vt:lpstr>Recent Publications on IoT in Education</vt:lpstr>
      <vt:lpstr>Related Book</vt:lpstr>
      <vt:lpstr>AI AND SOFTWARE ENGINEERING (Open Discussion)</vt:lpstr>
      <vt:lpstr>Readings , Assignments, Project 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Computer Science CS-UH 1001, Spring 2018</dc:title>
  <dc:creator>Mai Oudah</dc:creator>
  <cp:lastModifiedBy>Kassab, Mohamad Hassan</cp:lastModifiedBy>
  <cp:revision>397</cp:revision>
  <cp:lastPrinted>2020-01-29T21:56:06Z</cp:lastPrinted>
  <dcterms:created xsi:type="dcterms:W3CDTF">2019-01-29T04:54:51Z</dcterms:created>
  <dcterms:modified xsi:type="dcterms:W3CDTF">2025-04-23T14:04:55Z</dcterms:modified>
</cp:coreProperties>
</file>